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Officers</c:v>
                </c:pt>
              </c:strCache>
            </c:strRef>
          </c:tx>
          <c:spPr>
            <a:solidFill>
              <a:srgbClr val="1E4A7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A22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Exec / Head</c:v>
                  </c:pt>
                  <c:pt idx="1">
                    <c:v>Director / Consultant</c:v>
                  </c:pt>
                  <c:pt idx="2">
                    <c:v>Deputy Director / Manager</c:v>
                  </c:pt>
                  <c:pt idx="3">
                    <c:v>Assistant Director / Manager</c:v>
                  </c:pt>
                  <c:pt idx="4">
                    <c:v>Other Officers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19</c:v>
                </c:pt>
                <c:pt idx="1">
                  <c:v>44</c:v>
                </c:pt>
                <c:pt idx="2">
                  <c:v>68</c:v>
                </c:pt>
                <c:pt idx="3">
                  <c:v>36</c:v>
                </c:pt>
                <c:pt idx="4">
                  <c:v>22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000" u="none">
                  <a:solidFill>
                    <a:srgbClr val="1A2233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1A223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Officers</c:v>
                </c:pt>
              </c:strCache>
            </c:strRef>
          </c:tx>
          <c:spPr>
            <a:solidFill>
              <a:srgbClr val="C9A24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900" u="none">
                    <a:solidFill>
                      <a:srgbClr val="1A22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Karachi</c:v>
                  </c:pt>
                  <c:pt idx="1">
                    <c:v>Lahore</c:v>
                  </c:pt>
                  <c:pt idx="2">
                    <c:v>Multan</c:v>
                  </c:pt>
                  <c:pt idx="3">
                    <c:v>Sialkot</c:v>
                  </c:pt>
                  <c:pt idx="4">
                    <c:v>Faisalabad</c:v>
                  </c:pt>
                  <c:pt idx="5">
                    <c:v>Islamabad</c:v>
                  </c:pt>
                  <c:pt idx="6">
                    <c:v>Quetta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51</c:v>
                </c:pt>
                <c:pt idx="1">
                  <c:v>21</c:v>
                </c:pt>
                <c:pt idx="2">
                  <c:v>6</c:v>
                </c:pt>
                <c:pt idx="3">
                  <c:v>6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900" u="none">
                  <a:solidFill>
                    <a:srgbClr val="1A2233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A223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Head status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C08A3E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1E4A7A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Vacant / Unsanctioned</c:v>
                </c:pt>
                <c:pt idx="1">
                  <c:v>Substantively filled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11</c:v>
                </c:pt>
                <c:pt idx="1">
                  <c:v>10</c:v>
                </c:pt>
              </c:numCache>
            </c:numRef>
          </c:val>
        </c:ser>
        <c:firstSliceAng val="0"/>
        <c:holeSize val="62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1A2233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.xml"/><Relationship Id="rId3" Type="http://schemas.openxmlformats.org/officeDocument/2006/relationships/chart" Target="/ppt/charts/chart2.xml"/><Relationship Id="rId4" Type="http://schemas.openxmlformats.org/officeDocument/2006/relationships/chart" Target="/ppt/charts/chart3.xml"/><Relationship Id="rId1" Type="http://schemas.openxmlformats.org/officeDocument/2006/relationships/image" Target="../media/image-3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200000">
            <a:off x="9171432" y="-1371600"/>
            <a:ext cx="3291840" cy="3291840"/>
          </a:xfrm>
          <a:prstGeom prst="roundRect">
            <a:avLst>
              <a:gd name="adj" fmla="val 13889"/>
            </a:avLst>
          </a:prstGeom>
          <a:solidFill>
            <a:srgbClr val="143257">
              <a:alpha val="7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 rot="1200000">
            <a:off x="-1280160" y="4754880"/>
            <a:ext cx="3291840" cy="3291840"/>
          </a:xfrm>
          <a:prstGeom prst="roundRect">
            <a:avLst>
              <a:gd name="adj" fmla="val 13889"/>
            </a:avLst>
          </a:prstGeom>
          <a:solidFill>
            <a:srgbClr val="1E4A7A">
              <a:alpha val="55000"/>
            </a:srgbClr>
          </a:solidFill>
          <a:ln/>
        </p:spPr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85800"/>
            <a:ext cx="1097280" cy="10972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2148840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57200" y="2560320"/>
            <a:ext cx="1127455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Human Resources Allocation</a:t>
            </a:r>
            <a:endParaRPr lang="en-US" sz="4600" dirty="0"/>
          </a:p>
        </p:txBody>
      </p:sp>
      <p:sp>
        <p:nvSpPr>
          <p:cNvPr id="7" name="Text 4"/>
          <p:cNvSpPr/>
          <p:nvPr/>
        </p:nvSpPr>
        <p:spPr>
          <a:xfrm>
            <a:off x="457200" y="3520440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 — Region &amp; Division-Wise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4434840"/>
            <a:ext cx="3108960" cy="914400"/>
          </a:xfrm>
          <a:prstGeom prst="roundRect">
            <a:avLst>
              <a:gd name="adj" fmla="val 8000"/>
            </a:avLst>
          </a:prstGeom>
          <a:solidFill>
            <a:srgbClr val="143257"/>
          </a:solidFill>
          <a:ln w="12700">
            <a:solidFill>
              <a:srgbClr val="C9A24B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58368" y="4562856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3C7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658368" y="5047488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Units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886200" y="4434840"/>
            <a:ext cx="3108960" cy="914400"/>
          </a:xfrm>
          <a:prstGeom prst="roundRect">
            <a:avLst>
              <a:gd name="adj" fmla="val 8000"/>
            </a:avLst>
          </a:prstGeom>
          <a:solidFill>
            <a:srgbClr val="143257"/>
          </a:solidFill>
          <a:ln w="12700">
            <a:solidFill>
              <a:srgbClr val="C9A24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087368" y="4562856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3C7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158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4087368" y="5047488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Officers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7315200" y="4434840"/>
            <a:ext cx="3108960" cy="914400"/>
          </a:xfrm>
          <a:prstGeom prst="roundRect">
            <a:avLst>
              <a:gd name="adj" fmla="val 8000"/>
            </a:avLst>
          </a:prstGeom>
          <a:solidFill>
            <a:srgbClr val="143257"/>
          </a:solidFill>
          <a:ln w="12700">
            <a:solidFill>
              <a:srgbClr val="C9A24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516368" y="4562856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3C7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 / 21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7516368" y="5047488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Vacant Unit Heads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457200" y="62179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C93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 ·  Pakistan   |   Prepared for Executive Review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Executive Summary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structure, headcount and leadership continuity at a glance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325880"/>
            <a:ext cx="2079346" cy="1371600"/>
          </a:xfrm>
          <a:prstGeom prst="roundRect">
            <a:avLst>
              <a:gd name="adj" fmla="val 4667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48640" y="1444752"/>
            <a:ext cx="189646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3C7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48640" y="1984248"/>
            <a:ext cx="189646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units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48640" y="2276856"/>
            <a:ext cx="189646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leadership · 7 regional · 12 divisional</a:t>
            </a:r>
            <a:endParaRPr lang="en-US" sz="850" dirty="0"/>
          </a:p>
        </p:txBody>
      </p:sp>
      <p:sp>
        <p:nvSpPr>
          <p:cNvPr id="9" name="Shape 6"/>
          <p:cNvSpPr/>
          <p:nvPr/>
        </p:nvSpPr>
        <p:spPr>
          <a:xfrm>
            <a:off x="2756002" y="1325880"/>
            <a:ext cx="2079346" cy="1371600"/>
          </a:xfrm>
          <a:prstGeom prst="roundRect">
            <a:avLst>
              <a:gd name="adj" fmla="val 4667"/>
            </a:avLst>
          </a:prstGeom>
          <a:solidFill>
            <a:srgbClr val="143257"/>
          </a:solidFill>
          <a:ln/>
        </p:spPr>
      </p:sp>
      <p:sp>
        <p:nvSpPr>
          <p:cNvPr id="10" name="Text 7"/>
          <p:cNvSpPr/>
          <p:nvPr/>
        </p:nvSpPr>
        <p:spPr>
          <a:xfrm>
            <a:off x="2847442" y="1444752"/>
            <a:ext cx="189646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3C7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189</a:t>
            </a:r>
            <a:endParaRPr lang="en-US" sz="3000" dirty="0"/>
          </a:p>
        </p:txBody>
      </p:sp>
      <p:sp>
        <p:nvSpPr>
          <p:cNvPr id="11" name="Text 8"/>
          <p:cNvSpPr/>
          <p:nvPr/>
        </p:nvSpPr>
        <p:spPr>
          <a:xfrm>
            <a:off x="2847442" y="1984248"/>
            <a:ext cx="189646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Positions mapped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2847442" y="2276856"/>
            <a:ext cx="189646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all grades</a:t>
            </a:r>
            <a:endParaRPr lang="en-US" sz="850" dirty="0"/>
          </a:p>
        </p:txBody>
      </p:sp>
      <p:sp>
        <p:nvSpPr>
          <p:cNvPr id="13" name="Shape 10"/>
          <p:cNvSpPr/>
          <p:nvPr/>
        </p:nvSpPr>
        <p:spPr>
          <a:xfrm>
            <a:off x="5054803" y="1325880"/>
            <a:ext cx="2079346" cy="1371600"/>
          </a:xfrm>
          <a:prstGeom prst="roundRect">
            <a:avLst>
              <a:gd name="adj" fmla="val 4667"/>
            </a:avLst>
          </a:prstGeom>
          <a:solidFill>
            <a:srgbClr val="143257"/>
          </a:solidFill>
          <a:ln/>
        </p:spPr>
      </p:sp>
      <p:sp>
        <p:nvSpPr>
          <p:cNvPr id="14" name="Text 11"/>
          <p:cNvSpPr/>
          <p:nvPr/>
        </p:nvSpPr>
        <p:spPr>
          <a:xfrm>
            <a:off x="5146243" y="1444752"/>
            <a:ext cx="189646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3C7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158</a:t>
            </a:r>
            <a:endParaRPr lang="en-US" sz="3000" dirty="0"/>
          </a:p>
        </p:txBody>
      </p:sp>
      <p:sp>
        <p:nvSpPr>
          <p:cNvPr id="15" name="Text 12"/>
          <p:cNvSpPr/>
          <p:nvPr/>
        </p:nvSpPr>
        <p:spPr>
          <a:xfrm>
            <a:off x="5146243" y="1984248"/>
            <a:ext cx="189646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Officers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5146243" y="2276856"/>
            <a:ext cx="189646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hold more than one posting</a:t>
            </a:r>
            <a:endParaRPr lang="en-US" sz="850" dirty="0"/>
          </a:p>
        </p:txBody>
      </p:sp>
      <p:sp>
        <p:nvSpPr>
          <p:cNvPr id="17" name="Shape 14"/>
          <p:cNvSpPr/>
          <p:nvPr/>
        </p:nvSpPr>
        <p:spPr>
          <a:xfrm>
            <a:off x="7353605" y="1325880"/>
            <a:ext cx="2079346" cy="1371600"/>
          </a:xfrm>
          <a:prstGeom prst="roundRect">
            <a:avLst>
              <a:gd name="adj" fmla="val 4667"/>
            </a:avLst>
          </a:prstGeom>
          <a:solidFill>
            <a:srgbClr val="143257"/>
          </a:solidFill>
          <a:ln/>
        </p:spPr>
      </p:sp>
      <p:sp>
        <p:nvSpPr>
          <p:cNvPr id="18" name="Text 15"/>
          <p:cNvSpPr/>
          <p:nvPr/>
        </p:nvSpPr>
        <p:spPr>
          <a:xfrm>
            <a:off x="7445045" y="1444752"/>
            <a:ext cx="189646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3C7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</a:t>
            </a:r>
            <a:endParaRPr lang="en-US" sz="3000" dirty="0"/>
          </a:p>
        </p:txBody>
      </p:sp>
      <p:sp>
        <p:nvSpPr>
          <p:cNvPr id="19" name="Text 16"/>
          <p:cNvSpPr/>
          <p:nvPr/>
        </p:nvSpPr>
        <p:spPr>
          <a:xfrm>
            <a:off x="7445045" y="1984248"/>
            <a:ext cx="189646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acting / add'l charge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7445045" y="2276856"/>
            <a:ext cx="189646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≈22% of all positions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9652406" y="1325880"/>
            <a:ext cx="2079346" cy="1371600"/>
          </a:xfrm>
          <a:prstGeom prst="roundRect">
            <a:avLst>
              <a:gd name="adj" fmla="val 4667"/>
            </a:avLst>
          </a:prstGeom>
          <a:solidFill>
            <a:srgbClr val="143257"/>
          </a:solidFill>
          <a:ln/>
        </p:spPr>
      </p:sp>
      <p:sp>
        <p:nvSpPr>
          <p:cNvPr id="22" name="Text 19"/>
          <p:cNvSpPr/>
          <p:nvPr/>
        </p:nvSpPr>
        <p:spPr>
          <a:xfrm>
            <a:off x="9743846" y="1444752"/>
            <a:ext cx="189646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3C7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 / 21</a:t>
            </a:r>
            <a:endParaRPr lang="en-US" sz="3000" dirty="0"/>
          </a:p>
        </p:txBody>
      </p:sp>
      <p:sp>
        <p:nvSpPr>
          <p:cNvPr id="23" name="Text 20"/>
          <p:cNvSpPr/>
          <p:nvPr/>
        </p:nvSpPr>
        <p:spPr>
          <a:xfrm>
            <a:off x="9743846" y="1984248"/>
            <a:ext cx="189646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heads vacant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9743846" y="2276856"/>
            <a:ext cx="189646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of 7 regions · 5 divisions</a:t>
            </a:r>
            <a:endParaRPr lang="en-US" sz="850" dirty="0"/>
          </a:p>
        </p:txBody>
      </p:sp>
      <p:sp>
        <p:nvSpPr>
          <p:cNvPr id="25" name="Text 22"/>
          <p:cNvSpPr/>
          <p:nvPr/>
        </p:nvSpPr>
        <p:spPr>
          <a:xfrm>
            <a:off x="457200" y="306324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observations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457200" y="3429000"/>
            <a:ext cx="91440" cy="868680"/>
          </a:xfrm>
          <a:prstGeom prst="roundRect">
            <a:avLst>
              <a:gd name="adj" fmla="val 30000"/>
            </a:avLst>
          </a:prstGeom>
          <a:solidFill>
            <a:srgbClr val="C9A24B"/>
          </a:solidFill>
          <a:ln/>
        </p:spPr>
      </p:sp>
      <p:sp>
        <p:nvSpPr>
          <p:cNvPr id="27" name="Text 24"/>
          <p:cNvSpPr/>
          <p:nvPr/>
        </p:nvSpPr>
        <p:spPr>
          <a:xfrm>
            <a:off x="685800" y="3429000"/>
            <a:ext cx="5180076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continuity is the primary risk.  </a:t>
            </a:r>
            <a:pPr indent="0" marL="0">
              <a:lnSpc>
                <a:spcPct val="102000"/>
              </a:lnSpc>
              <a:buNone/>
            </a:pPr>
            <a:r>
              <a:rPr lang="en-US" sz="10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of 21 units — including 6 of 7 regional offices and 5 divisions — have no substantive head; posts are run on current/additional charge or await sanction at the Ministry of Commerce.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6277356" y="3429000"/>
            <a:ext cx="91440" cy="868680"/>
          </a:xfrm>
          <a:prstGeom prst="roundRect">
            <a:avLst>
              <a:gd name="adj" fmla="val 30000"/>
            </a:avLst>
          </a:prstGeom>
          <a:solidFill>
            <a:srgbClr val="C9A24B"/>
          </a:solidFill>
          <a:ln/>
        </p:spPr>
      </p:sp>
      <p:sp>
        <p:nvSpPr>
          <p:cNvPr id="29" name="Text 26"/>
          <p:cNvSpPr/>
          <p:nvPr/>
        </p:nvSpPr>
        <p:spPr>
          <a:xfrm>
            <a:off x="6505956" y="3429000"/>
            <a:ext cx="5180076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 leans heavily on acting arrangements.  </a:t>
            </a:r>
            <a:pPr indent="0" marL="0">
              <a:lnSpc>
                <a:spcPct val="102000"/>
              </a:lnSpc>
              <a:buNone/>
            </a:pPr>
            <a:r>
              <a:rPr lang="en-US" sz="10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42 postings (~22%) are held on current or additional charge, and 19 officers carry more than one role — concentrating dependency on a small group.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457200" y="4462272"/>
            <a:ext cx="91440" cy="868680"/>
          </a:xfrm>
          <a:prstGeom prst="roundRect">
            <a:avLst>
              <a:gd name="adj" fmla="val 30000"/>
            </a:avLst>
          </a:prstGeom>
          <a:solidFill>
            <a:srgbClr val="C9A24B"/>
          </a:solidFill>
          <a:ln/>
        </p:spPr>
      </p:sp>
      <p:sp>
        <p:nvSpPr>
          <p:cNvPr id="31" name="Text 28"/>
          <p:cNvSpPr/>
          <p:nvPr/>
        </p:nvSpPr>
        <p:spPr>
          <a:xfrm>
            <a:off x="685800" y="4462272"/>
            <a:ext cx="5180076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wide base under a thin senior tier.  </a:t>
            </a:r>
            <a:pPr indent="0" marL="0">
              <a:lnSpc>
                <a:spcPct val="102000"/>
              </a:lnSpc>
              <a:buNone/>
            </a:pPr>
            <a:r>
              <a:rPr lang="en-US" sz="10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workforce is concentrated at Deputy Director/Manager level (68 of 189); only 19 posts sit at executive/head grade.</a:t>
            </a:r>
            <a:endParaRPr lang="en-US" sz="1050" dirty="0"/>
          </a:p>
        </p:txBody>
      </p:sp>
      <p:sp>
        <p:nvSpPr>
          <p:cNvPr id="32" name="Shape 29"/>
          <p:cNvSpPr/>
          <p:nvPr/>
        </p:nvSpPr>
        <p:spPr>
          <a:xfrm>
            <a:off x="6277356" y="4462272"/>
            <a:ext cx="91440" cy="868680"/>
          </a:xfrm>
          <a:prstGeom prst="roundRect">
            <a:avLst>
              <a:gd name="adj" fmla="val 30000"/>
            </a:avLst>
          </a:prstGeom>
          <a:solidFill>
            <a:srgbClr val="C9A24B"/>
          </a:solidFill>
          <a:ln/>
        </p:spPr>
      </p:sp>
      <p:sp>
        <p:nvSpPr>
          <p:cNvPr id="33" name="Text 30"/>
          <p:cNvSpPr/>
          <p:nvPr/>
        </p:nvSpPr>
        <p:spPr>
          <a:xfrm>
            <a:off x="6505956" y="4462272"/>
            <a:ext cx="5180076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0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Footprint is Karachi-centric.  </a:t>
            </a:r>
            <a:pPr indent="0" marL="0">
              <a:lnSpc>
                <a:spcPct val="102000"/>
              </a:lnSpc>
              <a:buNone/>
            </a:pPr>
            <a:r>
              <a:rPr lang="en-US" sz="10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Roughly one in three officers is based in Karachi (51), then Lahore (21); several regional offices operate on skeleton staff.</a:t>
            </a:r>
            <a:endParaRPr lang="en-US" sz="1050" dirty="0"/>
          </a:p>
        </p:txBody>
      </p:sp>
      <p:sp>
        <p:nvSpPr>
          <p:cNvPr id="34" name="Text 31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35" name="Text 32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36" name="Text 33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Organization Health Dashboard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by grade, head-post status, and geographic base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128016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by grade</a:t>
            </a:r>
            <a:endParaRPr lang="en-US" sz="12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57200" y="1600200"/>
          <a:ext cx="5486400" cy="2743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45262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Officers by base location</a:t>
            </a:r>
            <a:endParaRPr lang="en-US" sz="12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457200" y="4800600"/>
          <a:ext cx="5486400" cy="16916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9" name="Text 4"/>
          <p:cNvSpPr/>
          <p:nvPr/>
        </p:nvSpPr>
        <p:spPr>
          <a:xfrm>
            <a:off x="6492240" y="1280160"/>
            <a:ext cx="52395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Head-post status across 21 units</a:t>
            </a:r>
            <a:endParaRPr lang="en-US" sz="1200" dirty="0"/>
          </a:p>
        </p:txBody>
      </p:sp>
      <p:graphicFrame>
        <p:nvGraphicFramePr>
          <p:cNvPr id="10" name="Chart 2" descr=""/>
          <p:cNvGraphicFramePr/>
          <p:nvPr/>
        </p:nvGraphicFramePr>
        <p:xfrm>
          <a:off x="6492240" y="1554480"/>
          <a:ext cx="5239512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11" name="Text 5"/>
          <p:cNvSpPr/>
          <p:nvPr/>
        </p:nvSpPr>
        <p:spPr>
          <a:xfrm>
            <a:off x="6492240" y="2331720"/>
            <a:ext cx="52395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9C6B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pPr algn="ctr" indent="0" marL="0">
              <a:buNone/>
            </a:pPr>
            <a:r>
              <a:rPr lang="en-US" sz="130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21</a:t>
            </a:r>
            <a:endParaRPr lang="en-US" sz="3000" dirty="0"/>
          </a:p>
        </p:txBody>
      </p:sp>
      <p:sp>
        <p:nvSpPr>
          <p:cNvPr id="12" name="Shape 6"/>
          <p:cNvSpPr/>
          <p:nvPr/>
        </p:nvSpPr>
        <p:spPr>
          <a:xfrm>
            <a:off x="6492240" y="4160520"/>
            <a:ext cx="5239512" cy="658368"/>
          </a:xfrm>
          <a:prstGeom prst="roundRect">
            <a:avLst>
              <a:gd name="adj" fmla="val 8333"/>
            </a:avLst>
          </a:prstGeom>
          <a:solidFill>
            <a:srgbClr val="F5F8FC"/>
          </a:solidFill>
          <a:ln w="12700">
            <a:solidFill>
              <a:srgbClr val="D7DFEC"/>
            </a:solidFill>
            <a:prstDash val="solid"/>
          </a:ln>
        </p:spPr>
      </p:sp>
      <p:sp>
        <p:nvSpPr>
          <p:cNvPr id="13" name="Text 7"/>
          <p:cNvSpPr/>
          <p:nvPr/>
        </p:nvSpPr>
        <p:spPr>
          <a:xfrm>
            <a:off x="6629400" y="4160520"/>
            <a:ext cx="1554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9C6B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 of 7</a:t>
            </a:r>
            <a:endParaRPr lang="en-US" sz="2000" dirty="0"/>
          </a:p>
        </p:txBody>
      </p:sp>
      <p:sp>
        <p:nvSpPr>
          <p:cNvPr id="14" name="Text 8"/>
          <p:cNvSpPr/>
          <p:nvPr/>
        </p:nvSpPr>
        <p:spPr>
          <a:xfrm>
            <a:off x="8229600" y="4160520"/>
            <a:ext cx="336499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offices without a sanctioned/permanent head</a:t>
            </a:r>
            <a:endParaRPr lang="en-US" sz="1000" dirty="0"/>
          </a:p>
        </p:txBody>
      </p:sp>
      <p:sp>
        <p:nvSpPr>
          <p:cNvPr id="15" name="Shape 9"/>
          <p:cNvSpPr/>
          <p:nvPr/>
        </p:nvSpPr>
        <p:spPr>
          <a:xfrm>
            <a:off x="6492240" y="4937760"/>
            <a:ext cx="5239512" cy="658368"/>
          </a:xfrm>
          <a:prstGeom prst="roundRect">
            <a:avLst>
              <a:gd name="adj" fmla="val 8333"/>
            </a:avLst>
          </a:prstGeom>
          <a:solidFill>
            <a:srgbClr val="F5F8FC"/>
          </a:solidFill>
          <a:ln w="12700">
            <a:solidFill>
              <a:srgbClr val="D7DFEC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6629400" y="4937760"/>
            <a:ext cx="1554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9C6B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of 12</a:t>
            </a:r>
            <a:endParaRPr lang="en-US" sz="2000" dirty="0"/>
          </a:p>
        </p:txBody>
      </p:sp>
      <p:sp>
        <p:nvSpPr>
          <p:cNvPr id="17" name="Text 11"/>
          <p:cNvSpPr/>
          <p:nvPr/>
        </p:nvSpPr>
        <p:spPr>
          <a:xfrm>
            <a:off x="8229600" y="4937760"/>
            <a:ext cx="336499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Divisions with a vacant head post</a:t>
            </a:r>
            <a:endParaRPr lang="en-US" sz="1000" dirty="0"/>
          </a:p>
        </p:txBody>
      </p:sp>
      <p:sp>
        <p:nvSpPr>
          <p:cNvPr id="18" name="Shape 12"/>
          <p:cNvSpPr/>
          <p:nvPr/>
        </p:nvSpPr>
        <p:spPr>
          <a:xfrm>
            <a:off x="6492240" y="5715000"/>
            <a:ext cx="5239512" cy="658368"/>
          </a:xfrm>
          <a:prstGeom prst="roundRect">
            <a:avLst>
              <a:gd name="adj" fmla="val 8333"/>
            </a:avLst>
          </a:prstGeom>
          <a:solidFill>
            <a:srgbClr val="F5F8FC"/>
          </a:solidFill>
          <a:ln w="12700">
            <a:solidFill>
              <a:srgbClr val="D7DFEC"/>
            </a:solidFill>
            <a:prstDash val="solid"/>
          </a:ln>
        </p:spPr>
      </p:sp>
      <p:sp>
        <p:nvSpPr>
          <p:cNvPr id="19" name="Text 13"/>
          <p:cNvSpPr/>
          <p:nvPr/>
        </p:nvSpPr>
        <p:spPr>
          <a:xfrm>
            <a:off x="6629400" y="5715000"/>
            <a:ext cx="1554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4A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</a:t>
            </a:r>
            <a:endParaRPr lang="en-US" sz="2000" dirty="0"/>
          </a:p>
        </p:txBody>
      </p:sp>
      <p:sp>
        <p:nvSpPr>
          <p:cNvPr id="20" name="Text 14"/>
          <p:cNvSpPr/>
          <p:nvPr/>
        </p:nvSpPr>
        <p:spPr>
          <a:xfrm>
            <a:off x="8229600" y="5715000"/>
            <a:ext cx="336499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Officers holding additional charge elsewhere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22" name="Text 16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23" name="Text 17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Leadership &amp; Vacancy Overview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of each unit and its current status — the deck's contents at a glance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74552" cy="914400"/>
        </p:xfrm>
        <a:graphic>
          <a:graphicData uri="http://schemas.openxmlformats.org/drawingml/2006/table">
            <a:tbl>
              <a:tblPr/>
              <a:tblGrid>
                <a:gridCol w="3566160"/>
                <a:gridCol w="5943600"/>
                <a:gridCol w="1737360"/>
              </a:tblGrid>
              <a:tr h="22219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Head / Officer-in-charge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7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Office of the Chief Executive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Faiz Ahmad  ·  Chief Executive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E4A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Filled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Office of the Secretary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Sheryar Taj  ·  Secretary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E4A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Filled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TDAP Islamabad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Abdul Salam  ·  Director General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E4A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Filled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TDAP KPK Region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Abdul Salam  ·  Director General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9C6B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Vacant / Unsanctioned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TDAP Punjab Region-I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Rafia Syed  ·  Director General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9C6B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Vacant / Unsanctioned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TDAP Punjab Region-II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Khalid Rasool  ·  Director General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9C6B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Vacant / Unsanctioned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TDAP Balochistan Region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Abdul Karim Memon  ·  Director General (IMD-I)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9C6B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Vacant / Unsanctioned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TDAP Hyderabad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  ·  Director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9C6B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Vacant / Unsanctioned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TDAP Sukkur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  ·  Director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9C6B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Vacant / Unsanctioned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Agro &amp; Food Division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Athar Hussain Khokhar  ·  Director General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E4A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Filled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Textile &amp; Leather Division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Muhammad Arifullah  ·  Director General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9C6B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Vacant / Unsanctioned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Engineering &amp; Minerals Division-I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Azhar Ali Dahar  ·  Director General (On MCMC) – being looked after by Mr. Khalid Rasool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E4A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Filled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Engineering &amp; Minerals Division-II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Khalid Rasool  ·  Director General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9C6B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Vacant / Unsanctioned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Services Division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Rafia Syed  ·  Director General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9C6B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Vacant / Unsanctioned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International Marketing Division-I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Abdul Kareem Memon  ·  Director General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E4A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Filled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International Marketing Division-II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Fauzia Parveen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E4A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Filled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Trade Facilitation Division &amp; KEC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Ishaq Shinwari  ·  Director General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9C6B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Vacant / Unsanctioned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Women Entrepreneurship Division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Fouzia Parveen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9C6B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Vacant / Unsanctioned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Management Services Division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Basit Rauf  ·  Director General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E4A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Filled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Management Services Division — Finance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Saima Azhar  ·  Director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E4A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Filled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</a:tr>
              <a:tr h="22219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Management Services Division — Legal, IT &amp; Coordination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 Legal (Vacant)  ·  Director Legal (Vacant)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9C6B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Vacant / Unsanctioned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" name="Text 3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8" name="Text 4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200000">
            <a:off x="9445752" y="-1280160"/>
            <a:ext cx="3108960" cy="3108960"/>
          </a:xfrm>
          <a:prstGeom prst="roundRect">
            <a:avLst>
              <a:gd name="adj" fmla="val 14706"/>
            </a:avLst>
          </a:prstGeom>
          <a:solidFill>
            <a:srgbClr val="143257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2788920"/>
            <a:ext cx="548640" cy="54864"/>
          </a:xfrm>
          <a:prstGeom prst="rect">
            <a:avLst/>
          </a:prstGeom>
          <a:solidFill>
            <a:srgbClr val="C9A24B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2926080"/>
            <a:ext cx="1127455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Leadership &amp; Regional Offices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457200" y="3794760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Secretariat and the seven regional offices</a:t>
            </a:r>
            <a:endParaRPr lang="en-US" sz="1400" dirty="0"/>
          </a:p>
        </p:txBody>
      </p:sp>
      <p:pic>
        <p:nvPicPr>
          <p:cNvPr id="6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371600"/>
            <a:ext cx="822960" cy="8229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Office of the Chief Executive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Secretariat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2148840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Faiz Ahmad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2148840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Chief Executive</a:t>
            </a:r>
            <a:endParaRPr lang="en-US" sz="760" dirty="0"/>
          </a:p>
        </p:txBody>
      </p:sp>
      <p:sp>
        <p:nvSpPr>
          <p:cNvPr id="11" name="Shape 8"/>
          <p:cNvSpPr/>
          <p:nvPr/>
        </p:nvSpPr>
        <p:spPr>
          <a:xfrm>
            <a:off x="457200" y="2267712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12" name="Text 9"/>
          <p:cNvSpPr/>
          <p:nvPr/>
        </p:nvSpPr>
        <p:spPr>
          <a:xfrm>
            <a:off x="530352" y="2267712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/ Consultant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512064" y="231343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2039112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712464" y="2340864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16" name="Text 13"/>
          <p:cNvSpPr/>
          <p:nvPr/>
        </p:nvSpPr>
        <p:spPr>
          <a:xfrm>
            <a:off x="3712464" y="2340864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17" name="Text 14"/>
          <p:cNvSpPr/>
          <p:nvPr/>
        </p:nvSpPr>
        <p:spPr>
          <a:xfrm>
            <a:off x="2148840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Asif Raza Soomro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2148840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19" name="Text 16"/>
          <p:cNvSpPr/>
          <p:nvPr/>
        </p:nvSpPr>
        <p:spPr>
          <a:xfrm>
            <a:off x="2148840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</a:t>
            </a:r>
            <a:endParaRPr lang="en-US" sz="720" dirty="0"/>
          </a:p>
        </p:txBody>
      </p:sp>
      <p:sp>
        <p:nvSpPr>
          <p:cNvPr id="20" name="Shape 17"/>
          <p:cNvSpPr/>
          <p:nvPr/>
        </p:nvSpPr>
        <p:spPr>
          <a:xfrm>
            <a:off x="4498848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6172200" y="2340864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22" name="Text 19"/>
          <p:cNvSpPr/>
          <p:nvPr/>
        </p:nvSpPr>
        <p:spPr>
          <a:xfrm>
            <a:off x="6172200" y="2340864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23" name="Text 20"/>
          <p:cNvSpPr/>
          <p:nvPr/>
        </p:nvSpPr>
        <p:spPr>
          <a:xfrm>
            <a:off x="4608576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Zulfiqar Ali Langah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4608576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25" name="Text 22"/>
          <p:cNvSpPr/>
          <p:nvPr/>
        </p:nvSpPr>
        <p:spPr>
          <a:xfrm>
            <a:off x="4608576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</a:t>
            </a:r>
            <a:endParaRPr lang="en-US" sz="720" dirty="0"/>
          </a:p>
        </p:txBody>
      </p:sp>
      <p:sp>
        <p:nvSpPr>
          <p:cNvPr id="26" name="Text 23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27" name="Text 24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28" name="Text 25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Office of the Secretary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Secretariat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2148840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Sheryar Taj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2148840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</a:t>
            </a:r>
            <a:endParaRPr lang="en-US" sz="760" dirty="0"/>
          </a:p>
        </p:txBody>
      </p:sp>
      <p:sp>
        <p:nvSpPr>
          <p:cNvPr id="11" name="Shape 8"/>
          <p:cNvSpPr/>
          <p:nvPr/>
        </p:nvSpPr>
        <p:spPr>
          <a:xfrm>
            <a:off x="4498848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4608576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Abdullah Ghauri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4608576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to Secretary TDAP</a:t>
            </a:r>
            <a:endParaRPr lang="en-US" sz="760" dirty="0"/>
          </a:p>
        </p:txBody>
      </p:sp>
      <p:sp>
        <p:nvSpPr>
          <p:cNvPr id="14" name="Text 11"/>
          <p:cNvSpPr/>
          <p:nvPr/>
        </p:nvSpPr>
        <p:spPr>
          <a:xfrm>
            <a:off x="4608576" y="170078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</a:t>
            </a:r>
            <a:endParaRPr lang="en-US" sz="720" dirty="0"/>
          </a:p>
        </p:txBody>
      </p:sp>
      <p:sp>
        <p:nvSpPr>
          <p:cNvPr id="15" name="Shape 12"/>
          <p:cNvSpPr/>
          <p:nvPr/>
        </p:nvSpPr>
        <p:spPr>
          <a:xfrm>
            <a:off x="457200" y="2267712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16" name="Text 13"/>
          <p:cNvSpPr/>
          <p:nvPr/>
        </p:nvSpPr>
        <p:spPr>
          <a:xfrm>
            <a:off x="530352" y="2267712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/ Consultant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512064" y="231343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18" name="Shape 15"/>
          <p:cNvSpPr/>
          <p:nvPr/>
        </p:nvSpPr>
        <p:spPr>
          <a:xfrm>
            <a:off x="2039112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9" name="Text 16"/>
          <p:cNvSpPr/>
          <p:nvPr/>
        </p:nvSpPr>
        <p:spPr>
          <a:xfrm>
            <a:off x="2148840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Muhammad Jaffar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2148840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to Secretary</a:t>
            </a:r>
            <a:endParaRPr lang="en-US" sz="760" dirty="0"/>
          </a:p>
        </p:txBody>
      </p:sp>
      <p:sp>
        <p:nvSpPr>
          <p:cNvPr id="21" name="Text 18"/>
          <p:cNvSpPr/>
          <p:nvPr/>
        </p:nvSpPr>
        <p:spPr>
          <a:xfrm>
            <a:off x="2148840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</a:t>
            </a:r>
            <a:endParaRPr lang="en-US" sz="720" dirty="0"/>
          </a:p>
        </p:txBody>
      </p:sp>
      <p:sp>
        <p:nvSpPr>
          <p:cNvPr id="22" name="Text 19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24" name="Text 21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TDAP Islamabad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Office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743712"/>
          </a:xfrm>
          <a:prstGeom prst="roundRect">
            <a:avLst>
              <a:gd name="adj" fmla="val 7377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743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743712"/>
          </a:xfrm>
          <a:prstGeom prst="roundRect">
            <a:avLst>
              <a:gd name="adj" fmla="val 614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2148840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Abdul Salam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2148840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General</a:t>
            </a:r>
            <a:endParaRPr lang="en-US" sz="760" dirty="0"/>
          </a:p>
        </p:txBody>
      </p:sp>
      <p:sp>
        <p:nvSpPr>
          <p:cNvPr id="11" name="Shape 8"/>
          <p:cNvSpPr/>
          <p:nvPr/>
        </p:nvSpPr>
        <p:spPr>
          <a:xfrm>
            <a:off x="457200" y="2170176"/>
            <a:ext cx="1417320" cy="743712"/>
          </a:xfrm>
          <a:prstGeom prst="roundRect">
            <a:avLst>
              <a:gd name="adj" fmla="val 7377"/>
            </a:avLst>
          </a:prstGeom>
          <a:solidFill>
            <a:srgbClr val="143257"/>
          </a:solidFill>
          <a:ln/>
        </p:spPr>
      </p:sp>
      <p:sp>
        <p:nvSpPr>
          <p:cNvPr id="12" name="Text 9"/>
          <p:cNvSpPr/>
          <p:nvPr/>
        </p:nvSpPr>
        <p:spPr>
          <a:xfrm>
            <a:off x="530352" y="2170176"/>
            <a:ext cx="1271016" cy="743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/ Consultant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512064" y="221589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2039112" y="2170176"/>
            <a:ext cx="2313432" cy="743712"/>
          </a:xfrm>
          <a:prstGeom prst="roundRect">
            <a:avLst>
              <a:gd name="adj" fmla="val 614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2148840" y="224332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Aasim Tiwana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2148840" y="243535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17" name="Text 14"/>
          <p:cNvSpPr/>
          <p:nvPr/>
        </p:nvSpPr>
        <p:spPr>
          <a:xfrm>
            <a:off x="2148840" y="2590800"/>
            <a:ext cx="2093976" cy="28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</a:t>
            </a:r>
            <a:endParaRPr lang="en-US" sz="720" dirty="0"/>
          </a:p>
        </p:txBody>
      </p:sp>
      <p:sp>
        <p:nvSpPr>
          <p:cNvPr id="18" name="Shape 15"/>
          <p:cNvSpPr/>
          <p:nvPr/>
        </p:nvSpPr>
        <p:spPr>
          <a:xfrm>
            <a:off x="4498848" y="2170176"/>
            <a:ext cx="2313432" cy="743712"/>
          </a:xfrm>
          <a:prstGeom prst="roundRect">
            <a:avLst>
              <a:gd name="adj" fmla="val 614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9" name="Text 16"/>
          <p:cNvSpPr/>
          <p:nvPr/>
        </p:nvSpPr>
        <p:spPr>
          <a:xfrm>
            <a:off x="4608576" y="224332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Laiq Daraz Khan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4608576" y="243535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21" name="Text 18"/>
          <p:cNvSpPr/>
          <p:nvPr/>
        </p:nvSpPr>
        <p:spPr>
          <a:xfrm>
            <a:off x="4608576" y="2590800"/>
            <a:ext cx="2093976" cy="28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HR/Admin</a:t>
            </a:r>
            <a:endParaRPr lang="en-US" sz="720" dirty="0"/>
          </a:p>
        </p:txBody>
      </p:sp>
      <p:sp>
        <p:nvSpPr>
          <p:cNvPr id="22" name="Shape 19"/>
          <p:cNvSpPr/>
          <p:nvPr/>
        </p:nvSpPr>
        <p:spPr>
          <a:xfrm>
            <a:off x="457200" y="3060192"/>
            <a:ext cx="1417320" cy="1597152"/>
          </a:xfrm>
          <a:prstGeom prst="roundRect">
            <a:avLst>
              <a:gd name="adj" fmla="val 3871"/>
            </a:avLst>
          </a:prstGeom>
          <a:solidFill>
            <a:srgbClr val="143257"/>
          </a:solidFill>
          <a:ln/>
        </p:spPr>
      </p:sp>
      <p:sp>
        <p:nvSpPr>
          <p:cNvPr id="23" name="Text 20"/>
          <p:cNvSpPr/>
          <p:nvPr/>
        </p:nvSpPr>
        <p:spPr>
          <a:xfrm>
            <a:off x="530352" y="3060192"/>
            <a:ext cx="1271016" cy="1597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 / Manager</a:t>
            </a:r>
            <a:endParaRPr lang="en-US" sz="950" dirty="0"/>
          </a:p>
        </p:txBody>
      </p:sp>
      <p:sp>
        <p:nvSpPr>
          <p:cNvPr id="24" name="Text 21"/>
          <p:cNvSpPr/>
          <p:nvPr/>
        </p:nvSpPr>
        <p:spPr>
          <a:xfrm>
            <a:off x="512064" y="310591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00" dirty="0"/>
          </a:p>
        </p:txBody>
      </p:sp>
      <p:sp>
        <p:nvSpPr>
          <p:cNvPr id="25" name="Shape 22"/>
          <p:cNvSpPr/>
          <p:nvPr/>
        </p:nvSpPr>
        <p:spPr>
          <a:xfrm>
            <a:off x="2039112" y="3060192"/>
            <a:ext cx="2313432" cy="743712"/>
          </a:xfrm>
          <a:prstGeom prst="roundRect">
            <a:avLst>
              <a:gd name="adj" fmla="val 614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6" name="Text 23"/>
          <p:cNvSpPr/>
          <p:nvPr/>
        </p:nvSpPr>
        <p:spPr>
          <a:xfrm>
            <a:off x="2148840" y="313334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Samia Saleem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2148840" y="332536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28" name="Text 25"/>
          <p:cNvSpPr/>
          <p:nvPr/>
        </p:nvSpPr>
        <p:spPr>
          <a:xfrm>
            <a:off x="2148840" y="3480816"/>
            <a:ext cx="2093976" cy="28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Admin/HR</a:t>
            </a:r>
            <a:endParaRPr lang="en-US" sz="720" dirty="0"/>
          </a:p>
        </p:txBody>
      </p:sp>
      <p:sp>
        <p:nvSpPr>
          <p:cNvPr id="29" name="Shape 26"/>
          <p:cNvSpPr/>
          <p:nvPr/>
        </p:nvSpPr>
        <p:spPr>
          <a:xfrm>
            <a:off x="4498848" y="3060192"/>
            <a:ext cx="2313432" cy="743712"/>
          </a:xfrm>
          <a:prstGeom prst="roundRect">
            <a:avLst>
              <a:gd name="adj" fmla="val 614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0" name="Text 27"/>
          <p:cNvSpPr/>
          <p:nvPr/>
        </p:nvSpPr>
        <p:spPr>
          <a:xfrm>
            <a:off x="4608576" y="313334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Tariq Khan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4608576" y="332536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32" name="Text 29"/>
          <p:cNvSpPr/>
          <p:nvPr/>
        </p:nvSpPr>
        <p:spPr>
          <a:xfrm>
            <a:off x="4608576" y="3480816"/>
            <a:ext cx="2093976" cy="28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EDF</a:t>
            </a:r>
            <a:endParaRPr lang="en-US" sz="720" dirty="0"/>
          </a:p>
        </p:txBody>
      </p:sp>
      <p:sp>
        <p:nvSpPr>
          <p:cNvPr id="33" name="Shape 30"/>
          <p:cNvSpPr/>
          <p:nvPr/>
        </p:nvSpPr>
        <p:spPr>
          <a:xfrm>
            <a:off x="6958584" y="3060192"/>
            <a:ext cx="2313432" cy="743712"/>
          </a:xfrm>
          <a:prstGeom prst="roundRect">
            <a:avLst>
              <a:gd name="adj" fmla="val 614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4" name="Text 31"/>
          <p:cNvSpPr/>
          <p:nvPr/>
        </p:nvSpPr>
        <p:spPr>
          <a:xfrm>
            <a:off x="7068312" y="313334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Muhammad Tehseen</a:t>
            </a:r>
            <a:endParaRPr lang="en-US" sz="900" dirty="0"/>
          </a:p>
        </p:txBody>
      </p:sp>
      <p:sp>
        <p:nvSpPr>
          <p:cNvPr id="35" name="Text 32"/>
          <p:cNvSpPr/>
          <p:nvPr/>
        </p:nvSpPr>
        <p:spPr>
          <a:xfrm>
            <a:off x="7068312" y="332536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36" name="Text 33"/>
          <p:cNvSpPr/>
          <p:nvPr/>
        </p:nvSpPr>
        <p:spPr>
          <a:xfrm>
            <a:off x="7068312" y="3480816"/>
            <a:ext cx="2093976" cy="28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Islamabad - Trade Promotion (Events)</a:t>
            </a:r>
            <a:endParaRPr lang="en-US" sz="720" dirty="0"/>
          </a:p>
        </p:txBody>
      </p:sp>
      <p:sp>
        <p:nvSpPr>
          <p:cNvPr id="37" name="Shape 34"/>
          <p:cNvSpPr/>
          <p:nvPr/>
        </p:nvSpPr>
        <p:spPr>
          <a:xfrm>
            <a:off x="9418320" y="3060192"/>
            <a:ext cx="2313432" cy="743712"/>
          </a:xfrm>
          <a:prstGeom prst="roundRect">
            <a:avLst>
              <a:gd name="adj" fmla="val 614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8" name="Text 35"/>
          <p:cNvSpPr/>
          <p:nvPr/>
        </p:nvSpPr>
        <p:spPr>
          <a:xfrm>
            <a:off x="9528048" y="313334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Hasnain Azhar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9528048" y="332536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40" name="Text 37"/>
          <p:cNvSpPr/>
          <p:nvPr/>
        </p:nvSpPr>
        <p:spPr>
          <a:xfrm>
            <a:off x="9528048" y="3480816"/>
            <a:ext cx="2093976" cy="28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Islamabad - Trade Promotion (TLD)</a:t>
            </a:r>
            <a:endParaRPr lang="en-US" sz="720" dirty="0"/>
          </a:p>
        </p:txBody>
      </p:sp>
      <p:sp>
        <p:nvSpPr>
          <p:cNvPr id="41" name="Shape 38"/>
          <p:cNvSpPr/>
          <p:nvPr/>
        </p:nvSpPr>
        <p:spPr>
          <a:xfrm>
            <a:off x="2039112" y="3913632"/>
            <a:ext cx="2313432" cy="743712"/>
          </a:xfrm>
          <a:prstGeom prst="roundRect">
            <a:avLst>
              <a:gd name="adj" fmla="val 614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2" name="Text 39"/>
          <p:cNvSpPr/>
          <p:nvPr/>
        </p:nvSpPr>
        <p:spPr>
          <a:xfrm>
            <a:off x="2148840" y="398678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Amin ur Rehman</a:t>
            </a:r>
            <a:endParaRPr lang="en-US" sz="900" dirty="0"/>
          </a:p>
        </p:txBody>
      </p:sp>
      <p:sp>
        <p:nvSpPr>
          <p:cNvPr id="43" name="Text 40"/>
          <p:cNvSpPr/>
          <p:nvPr/>
        </p:nvSpPr>
        <p:spPr>
          <a:xfrm>
            <a:off x="2148840" y="417880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44" name="Text 41"/>
          <p:cNvSpPr/>
          <p:nvPr/>
        </p:nvSpPr>
        <p:spPr>
          <a:xfrm>
            <a:off x="2148840" y="4334256"/>
            <a:ext cx="2093976" cy="28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GSP</a:t>
            </a:r>
            <a:endParaRPr lang="en-US" sz="720" dirty="0"/>
          </a:p>
        </p:txBody>
      </p:sp>
      <p:sp>
        <p:nvSpPr>
          <p:cNvPr id="45" name="Shape 42"/>
          <p:cNvSpPr/>
          <p:nvPr/>
        </p:nvSpPr>
        <p:spPr>
          <a:xfrm>
            <a:off x="4498848" y="3913632"/>
            <a:ext cx="2313432" cy="743712"/>
          </a:xfrm>
          <a:prstGeom prst="roundRect">
            <a:avLst>
              <a:gd name="adj" fmla="val 614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6" name="Text 43"/>
          <p:cNvSpPr/>
          <p:nvPr/>
        </p:nvSpPr>
        <p:spPr>
          <a:xfrm>
            <a:off x="4608576" y="398678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Mustafa Shakir</a:t>
            </a:r>
            <a:endParaRPr lang="en-US" sz="900" dirty="0"/>
          </a:p>
        </p:txBody>
      </p:sp>
      <p:sp>
        <p:nvSpPr>
          <p:cNvPr id="47" name="Text 44"/>
          <p:cNvSpPr/>
          <p:nvPr/>
        </p:nvSpPr>
        <p:spPr>
          <a:xfrm>
            <a:off x="4608576" y="417880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48" name="Text 45"/>
          <p:cNvSpPr/>
          <p:nvPr/>
        </p:nvSpPr>
        <p:spPr>
          <a:xfrm>
            <a:off x="4608576" y="4334256"/>
            <a:ext cx="2093976" cy="28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</a:t>
            </a:r>
            <a:endParaRPr lang="en-US" sz="720" dirty="0"/>
          </a:p>
        </p:txBody>
      </p:sp>
      <p:sp>
        <p:nvSpPr>
          <p:cNvPr id="49" name="Shape 46"/>
          <p:cNvSpPr/>
          <p:nvPr/>
        </p:nvSpPr>
        <p:spPr>
          <a:xfrm>
            <a:off x="6958584" y="3913632"/>
            <a:ext cx="2313432" cy="743712"/>
          </a:xfrm>
          <a:prstGeom prst="roundRect">
            <a:avLst>
              <a:gd name="adj" fmla="val 614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0" name="Text 47"/>
          <p:cNvSpPr/>
          <p:nvPr/>
        </p:nvSpPr>
        <p:spPr>
          <a:xfrm>
            <a:off x="7068312" y="398678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Aima Hidayat</a:t>
            </a:r>
            <a:endParaRPr lang="en-US" sz="900" dirty="0"/>
          </a:p>
        </p:txBody>
      </p:sp>
      <p:sp>
        <p:nvSpPr>
          <p:cNvPr id="51" name="Text 48"/>
          <p:cNvSpPr/>
          <p:nvPr/>
        </p:nvSpPr>
        <p:spPr>
          <a:xfrm>
            <a:off x="7068312" y="417880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52" name="Text 49"/>
          <p:cNvSpPr/>
          <p:nvPr/>
        </p:nvSpPr>
        <p:spPr>
          <a:xfrm>
            <a:off x="7068312" y="4334256"/>
            <a:ext cx="2093976" cy="28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Business Plan</a:t>
            </a:r>
            <a:endParaRPr lang="en-US" sz="720" dirty="0"/>
          </a:p>
        </p:txBody>
      </p:sp>
      <p:sp>
        <p:nvSpPr>
          <p:cNvPr id="53" name="Shape 50"/>
          <p:cNvSpPr/>
          <p:nvPr/>
        </p:nvSpPr>
        <p:spPr>
          <a:xfrm>
            <a:off x="457200" y="4803648"/>
            <a:ext cx="1417320" cy="1597152"/>
          </a:xfrm>
          <a:prstGeom prst="roundRect">
            <a:avLst>
              <a:gd name="adj" fmla="val 3871"/>
            </a:avLst>
          </a:prstGeom>
          <a:solidFill>
            <a:srgbClr val="143257"/>
          </a:solidFill>
          <a:ln/>
        </p:spPr>
      </p:sp>
      <p:sp>
        <p:nvSpPr>
          <p:cNvPr id="54" name="Text 51"/>
          <p:cNvSpPr/>
          <p:nvPr/>
        </p:nvSpPr>
        <p:spPr>
          <a:xfrm>
            <a:off x="530352" y="4803648"/>
            <a:ext cx="1271016" cy="1597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 / Manager</a:t>
            </a:r>
            <a:endParaRPr lang="en-US" sz="950" dirty="0"/>
          </a:p>
        </p:txBody>
      </p:sp>
      <p:sp>
        <p:nvSpPr>
          <p:cNvPr id="55" name="Text 52"/>
          <p:cNvSpPr/>
          <p:nvPr/>
        </p:nvSpPr>
        <p:spPr>
          <a:xfrm>
            <a:off x="512064" y="484936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00" dirty="0"/>
          </a:p>
        </p:txBody>
      </p:sp>
      <p:sp>
        <p:nvSpPr>
          <p:cNvPr id="56" name="Shape 53"/>
          <p:cNvSpPr/>
          <p:nvPr/>
        </p:nvSpPr>
        <p:spPr>
          <a:xfrm>
            <a:off x="2039112" y="4803648"/>
            <a:ext cx="2313432" cy="743712"/>
          </a:xfrm>
          <a:prstGeom prst="roundRect">
            <a:avLst>
              <a:gd name="adj" fmla="val 614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7" name="Text 54"/>
          <p:cNvSpPr/>
          <p:nvPr/>
        </p:nvSpPr>
        <p:spPr>
          <a:xfrm>
            <a:off x="2148840" y="4876800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Arfa Shahid</a:t>
            </a:r>
            <a:endParaRPr lang="en-US" sz="900" dirty="0"/>
          </a:p>
        </p:txBody>
      </p:sp>
      <p:sp>
        <p:nvSpPr>
          <p:cNvPr id="58" name="Text 55"/>
          <p:cNvSpPr/>
          <p:nvPr/>
        </p:nvSpPr>
        <p:spPr>
          <a:xfrm>
            <a:off x="2148840" y="5068824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</a:t>
            </a:r>
            <a:endParaRPr lang="en-US" sz="760" dirty="0"/>
          </a:p>
        </p:txBody>
      </p:sp>
      <p:sp>
        <p:nvSpPr>
          <p:cNvPr id="59" name="Text 56"/>
          <p:cNvSpPr/>
          <p:nvPr/>
        </p:nvSpPr>
        <p:spPr>
          <a:xfrm>
            <a:off x="2148840" y="5224272"/>
            <a:ext cx="2093976" cy="28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Islamabad - F&amp;A</a:t>
            </a:r>
            <a:endParaRPr lang="en-US" sz="720" dirty="0"/>
          </a:p>
        </p:txBody>
      </p:sp>
      <p:sp>
        <p:nvSpPr>
          <p:cNvPr id="60" name="Shape 57"/>
          <p:cNvSpPr/>
          <p:nvPr/>
        </p:nvSpPr>
        <p:spPr>
          <a:xfrm>
            <a:off x="4498848" y="4803648"/>
            <a:ext cx="2313432" cy="743712"/>
          </a:xfrm>
          <a:prstGeom prst="roundRect">
            <a:avLst>
              <a:gd name="adj" fmla="val 614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61" name="Shape 58"/>
          <p:cNvSpPr/>
          <p:nvPr/>
        </p:nvSpPr>
        <p:spPr>
          <a:xfrm>
            <a:off x="6172200" y="4876800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62" name="Text 59"/>
          <p:cNvSpPr/>
          <p:nvPr/>
        </p:nvSpPr>
        <p:spPr>
          <a:xfrm>
            <a:off x="6172200" y="4876800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63" name="Text 60"/>
          <p:cNvSpPr/>
          <p:nvPr/>
        </p:nvSpPr>
        <p:spPr>
          <a:xfrm>
            <a:off x="4608576" y="4876800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Hira Arshad</a:t>
            </a:r>
            <a:endParaRPr lang="en-US" sz="900" dirty="0"/>
          </a:p>
        </p:txBody>
      </p:sp>
      <p:sp>
        <p:nvSpPr>
          <p:cNvPr id="64" name="Text 61"/>
          <p:cNvSpPr/>
          <p:nvPr/>
        </p:nvSpPr>
        <p:spPr>
          <a:xfrm>
            <a:off x="4608576" y="5068824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</a:t>
            </a:r>
            <a:endParaRPr lang="en-US" sz="760" dirty="0"/>
          </a:p>
        </p:txBody>
      </p:sp>
      <p:sp>
        <p:nvSpPr>
          <p:cNvPr id="65" name="Text 62"/>
          <p:cNvSpPr/>
          <p:nvPr/>
        </p:nvSpPr>
        <p:spPr>
          <a:xfrm>
            <a:off x="4608576" y="5224272"/>
            <a:ext cx="2093976" cy="28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(Additional Charge)</a:t>
            </a:r>
            <a:endParaRPr lang="en-US" sz="720" dirty="0"/>
          </a:p>
        </p:txBody>
      </p:sp>
      <p:sp>
        <p:nvSpPr>
          <p:cNvPr id="66" name="Shape 63"/>
          <p:cNvSpPr/>
          <p:nvPr/>
        </p:nvSpPr>
        <p:spPr>
          <a:xfrm>
            <a:off x="6958584" y="4803648"/>
            <a:ext cx="2313432" cy="743712"/>
          </a:xfrm>
          <a:prstGeom prst="roundRect">
            <a:avLst>
              <a:gd name="adj" fmla="val 614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67" name="Text 64"/>
          <p:cNvSpPr/>
          <p:nvPr/>
        </p:nvSpPr>
        <p:spPr>
          <a:xfrm>
            <a:off x="7068312" y="4876800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Shakeel Abbasi</a:t>
            </a:r>
            <a:endParaRPr lang="en-US" sz="900" dirty="0"/>
          </a:p>
        </p:txBody>
      </p:sp>
      <p:sp>
        <p:nvSpPr>
          <p:cNvPr id="68" name="Text 65"/>
          <p:cNvSpPr/>
          <p:nvPr/>
        </p:nvSpPr>
        <p:spPr>
          <a:xfrm>
            <a:off x="7068312" y="5068824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Superintendent</a:t>
            </a:r>
            <a:endParaRPr lang="en-US" sz="760" dirty="0"/>
          </a:p>
        </p:txBody>
      </p:sp>
      <p:sp>
        <p:nvSpPr>
          <p:cNvPr id="69" name="Text 66"/>
          <p:cNvSpPr/>
          <p:nvPr/>
        </p:nvSpPr>
        <p:spPr>
          <a:xfrm>
            <a:off x="7068312" y="5224272"/>
            <a:ext cx="2093976" cy="28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</a:t>
            </a:r>
            <a:endParaRPr lang="en-US" sz="720" dirty="0"/>
          </a:p>
        </p:txBody>
      </p:sp>
      <p:sp>
        <p:nvSpPr>
          <p:cNvPr id="70" name="Shape 67"/>
          <p:cNvSpPr/>
          <p:nvPr/>
        </p:nvSpPr>
        <p:spPr>
          <a:xfrm>
            <a:off x="9418320" y="4803648"/>
            <a:ext cx="2313432" cy="743712"/>
          </a:xfrm>
          <a:prstGeom prst="roundRect">
            <a:avLst>
              <a:gd name="adj" fmla="val 614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71" name="Text 68"/>
          <p:cNvSpPr/>
          <p:nvPr/>
        </p:nvSpPr>
        <p:spPr>
          <a:xfrm>
            <a:off x="9528048" y="4876800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Zarbakht Khan</a:t>
            </a:r>
            <a:endParaRPr lang="en-US" sz="900" dirty="0"/>
          </a:p>
        </p:txBody>
      </p:sp>
      <p:sp>
        <p:nvSpPr>
          <p:cNvPr id="72" name="Text 69"/>
          <p:cNvSpPr/>
          <p:nvPr/>
        </p:nvSpPr>
        <p:spPr>
          <a:xfrm>
            <a:off x="9528048" y="5068824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Manager</a:t>
            </a:r>
            <a:endParaRPr lang="en-US" sz="760" dirty="0"/>
          </a:p>
        </p:txBody>
      </p:sp>
      <p:sp>
        <p:nvSpPr>
          <p:cNvPr id="73" name="Text 70"/>
          <p:cNvSpPr/>
          <p:nvPr/>
        </p:nvSpPr>
        <p:spPr>
          <a:xfrm>
            <a:off x="9528048" y="5224272"/>
            <a:ext cx="2093976" cy="28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Promotion/BOI</a:t>
            </a:r>
            <a:endParaRPr lang="en-US" sz="720" dirty="0"/>
          </a:p>
        </p:txBody>
      </p:sp>
      <p:sp>
        <p:nvSpPr>
          <p:cNvPr id="74" name="Shape 71"/>
          <p:cNvSpPr/>
          <p:nvPr/>
        </p:nvSpPr>
        <p:spPr>
          <a:xfrm>
            <a:off x="2039112" y="5657088"/>
            <a:ext cx="2313432" cy="743712"/>
          </a:xfrm>
          <a:prstGeom prst="roundRect">
            <a:avLst>
              <a:gd name="adj" fmla="val 614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75" name="Text 72"/>
          <p:cNvSpPr/>
          <p:nvPr/>
        </p:nvSpPr>
        <p:spPr>
          <a:xfrm>
            <a:off x="2148840" y="5730240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Arshia Fatima</a:t>
            </a:r>
            <a:endParaRPr lang="en-US" sz="900" dirty="0"/>
          </a:p>
        </p:txBody>
      </p:sp>
      <p:sp>
        <p:nvSpPr>
          <p:cNvPr id="76" name="Text 73"/>
          <p:cNvSpPr/>
          <p:nvPr/>
        </p:nvSpPr>
        <p:spPr>
          <a:xfrm>
            <a:off x="2148840" y="5922264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Manager</a:t>
            </a:r>
            <a:endParaRPr lang="en-US" sz="760" dirty="0"/>
          </a:p>
        </p:txBody>
      </p:sp>
      <p:sp>
        <p:nvSpPr>
          <p:cNvPr id="77" name="Text 74"/>
          <p:cNvSpPr/>
          <p:nvPr/>
        </p:nvSpPr>
        <p:spPr>
          <a:xfrm>
            <a:off x="2148840" y="6077712"/>
            <a:ext cx="2093976" cy="286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EDF</a:t>
            </a:r>
            <a:endParaRPr lang="en-US" sz="720" dirty="0"/>
          </a:p>
        </p:txBody>
      </p:sp>
      <p:sp>
        <p:nvSpPr>
          <p:cNvPr id="78" name="Text 75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9" name="Text 76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80" name="Text 77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TDAP KPK Region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Office  ·  Peshawar · Abbottabad · Swat · Mirpur · Gilgit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2148840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Abdul Salam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2148840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General</a:t>
            </a:r>
            <a:endParaRPr lang="en-US" sz="760" dirty="0"/>
          </a:p>
        </p:txBody>
      </p:sp>
      <p:sp>
        <p:nvSpPr>
          <p:cNvPr id="11" name="Text 8"/>
          <p:cNvSpPr/>
          <p:nvPr/>
        </p:nvSpPr>
        <p:spPr>
          <a:xfrm>
            <a:off x="2148840" y="170078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(In addition to TDAP, Islamabad)</a:t>
            </a:r>
            <a:endParaRPr lang="en-US" sz="720" dirty="0"/>
          </a:p>
        </p:txBody>
      </p:sp>
      <p:sp>
        <p:nvSpPr>
          <p:cNvPr id="12" name="Shape 9"/>
          <p:cNvSpPr/>
          <p:nvPr/>
        </p:nvSpPr>
        <p:spPr>
          <a:xfrm>
            <a:off x="457200" y="2267712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13" name="Text 10"/>
          <p:cNvSpPr/>
          <p:nvPr/>
        </p:nvSpPr>
        <p:spPr>
          <a:xfrm>
            <a:off x="530352" y="2267712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/ Consultant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512064" y="231343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2039112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2148840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Nouman Bashir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2148840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In-charge (overall)</a:t>
            </a:r>
            <a:endParaRPr lang="en-US" sz="760" dirty="0"/>
          </a:p>
        </p:txBody>
      </p:sp>
      <p:sp>
        <p:nvSpPr>
          <p:cNvPr id="18" name="Shape 15"/>
          <p:cNvSpPr/>
          <p:nvPr/>
        </p:nvSpPr>
        <p:spPr>
          <a:xfrm>
            <a:off x="457200" y="3255264"/>
            <a:ext cx="1417320" cy="1792224"/>
          </a:xfrm>
          <a:prstGeom prst="roundRect">
            <a:avLst>
              <a:gd name="adj" fmla="val 3871"/>
            </a:avLst>
          </a:prstGeom>
          <a:solidFill>
            <a:srgbClr val="143257"/>
          </a:solidFill>
          <a:ln/>
        </p:spPr>
      </p:sp>
      <p:sp>
        <p:nvSpPr>
          <p:cNvPr id="19" name="Text 16"/>
          <p:cNvSpPr/>
          <p:nvPr/>
        </p:nvSpPr>
        <p:spPr>
          <a:xfrm>
            <a:off x="530352" y="3255264"/>
            <a:ext cx="1271016" cy="1792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 / Manager</a:t>
            </a:r>
            <a:endParaRPr lang="en-US" sz="950" dirty="0"/>
          </a:p>
        </p:txBody>
      </p:sp>
      <p:sp>
        <p:nvSpPr>
          <p:cNvPr id="20" name="Text 17"/>
          <p:cNvSpPr/>
          <p:nvPr/>
        </p:nvSpPr>
        <p:spPr>
          <a:xfrm>
            <a:off x="512064" y="330098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00" dirty="0"/>
          </a:p>
        </p:txBody>
      </p:sp>
      <p:sp>
        <p:nvSpPr>
          <p:cNvPr id="21" name="Shape 18"/>
          <p:cNvSpPr/>
          <p:nvPr/>
        </p:nvSpPr>
        <p:spPr>
          <a:xfrm>
            <a:off x="2039112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2" name="Text 19"/>
          <p:cNvSpPr/>
          <p:nvPr/>
        </p:nvSpPr>
        <p:spPr>
          <a:xfrm>
            <a:off x="2148840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Aitzaz Khan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2148840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24" name="Text 21"/>
          <p:cNvSpPr/>
          <p:nvPr/>
        </p:nvSpPr>
        <p:spPr>
          <a:xfrm>
            <a:off x="2148840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Peshawar – EDF, Law and Gemstone</a:t>
            </a:r>
            <a:endParaRPr lang="en-US" sz="720" dirty="0"/>
          </a:p>
        </p:txBody>
      </p:sp>
      <p:sp>
        <p:nvSpPr>
          <p:cNvPr id="25" name="Shape 22"/>
          <p:cNvSpPr/>
          <p:nvPr/>
        </p:nvSpPr>
        <p:spPr>
          <a:xfrm>
            <a:off x="4498848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6" name="Text 23"/>
          <p:cNvSpPr/>
          <p:nvPr/>
        </p:nvSpPr>
        <p:spPr>
          <a:xfrm>
            <a:off x="4608576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Zahid Muhammad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4608576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28" name="Text 25"/>
          <p:cNvSpPr/>
          <p:nvPr/>
        </p:nvSpPr>
        <p:spPr>
          <a:xfrm>
            <a:off x="4608576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Peshawar – HR &amp; Trade Promotion</a:t>
            </a:r>
            <a:endParaRPr lang="en-US" sz="720" dirty="0"/>
          </a:p>
        </p:txBody>
      </p:sp>
      <p:sp>
        <p:nvSpPr>
          <p:cNvPr id="29" name="Shape 26"/>
          <p:cNvSpPr/>
          <p:nvPr/>
        </p:nvSpPr>
        <p:spPr>
          <a:xfrm>
            <a:off x="6958584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0" name="Text 27"/>
          <p:cNvSpPr/>
          <p:nvPr/>
        </p:nvSpPr>
        <p:spPr>
          <a:xfrm>
            <a:off x="7068312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Amir Khan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7068312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32" name="Text 29"/>
          <p:cNvSpPr/>
          <p:nvPr/>
        </p:nvSpPr>
        <p:spPr>
          <a:xfrm>
            <a:off x="7068312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Peshawar – E-Commerce &amp; Logistics</a:t>
            </a:r>
            <a:endParaRPr lang="en-US" sz="720" dirty="0"/>
          </a:p>
        </p:txBody>
      </p:sp>
      <p:sp>
        <p:nvSpPr>
          <p:cNvPr id="33" name="Shape 30"/>
          <p:cNvSpPr/>
          <p:nvPr/>
        </p:nvSpPr>
        <p:spPr>
          <a:xfrm>
            <a:off x="9418320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4" name="Text 31"/>
          <p:cNvSpPr/>
          <p:nvPr/>
        </p:nvSpPr>
        <p:spPr>
          <a:xfrm>
            <a:off x="9528048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Arshad Hussain</a:t>
            </a:r>
            <a:endParaRPr lang="en-US" sz="900" dirty="0"/>
          </a:p>
        </p:txBody>
      </p:sp>
      <p:sp>
        <p:nvSpPr>
          <p:cNvPr id="35" name="Text 32"/>
          <p:cNvSpPr/>
          <p:nvPr/>
        </p:nvSpPr>
        <p:spPr>
          <a:xfrm>
            <a:off x="9528048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36" name="Text 33"/>
          <p:cNvSpPr/>
          <p:nvPr/>
        </p:nvSpPr>
        <p:spPr>
          <a:xfrm>
            <a:off x="9528048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Mirpur</a:t>
            </a:r>
            <a:endParaRPr lang="en-US" sz="720" dirty="0"/>
          </a:p>
        </p:txBody>
      </p:sp>
      <p:sp>
        <p:nvSpPr>
          <p:cNvPr id="37" name="Shape 34"/>
          <p:cNvSpPr/>
          <p:nvPr/>
        </p:nvSpPr>
        <p:spPr>
          <a:xfrm>
            <a:off x="2039112" y="420624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8" name="Text 35"/>
          <p:cNvSpPr/>
          <p:nvPr/>
        </p:nvSpPr>
        <p:spPr>
          <a:xfrm>
            <a:off x="2148840" y="427939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Nazir Ali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2148840" y="447141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40" name="Text 37"/>
          <p:cNvSpPr/>
          <p:nvPr/>
        </p:nvSpPr>
        <p:spPr>
          <a:xfrm>
            <a:off x="2148840" y="462686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Gilgit</a:t>
            </a:r>
            <a:endParaRPr lang="en-US" sz="720" dirty="0"/>
          </a:p>
        </p:txBody>
      </p:sp>
      <p:sp>
        <p:nvSpPr>
          <p:cNvPr id="41" name="Shape 38"/>
          <p:cNvSpPr/>
          <p:nvPr/>
        </p:nvSpPr>
        <p:spPr>
          <a:xfrm>
            <a:off x="457200" y="5193792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42" name="Text 39"/>
          <p:cNvSpPr/>
          <p:nvPr/>
        </p:nvSpPr>
        <p:spPr>
          <a:xfrm>
            <a:off x="530352" y="5193792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 / Manager</a:t>
            </a:r>
            <a:endParaRPr lang="en-US" sz="950" dirty="0"/>
          </a:p>
        </p:txBody>
      </p:sp>
      <p:sp>
        <p:nvSpPr>
          <p:cNvPr id="43" name="Text 40"/>
          <p:cNvSpPr/>
          <p:nvPr/>
        </p:nvSpPr>
        <p:spPr>
          <a:xfrm>
            <a:off x="512064" y="523951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44" name="Shape 41"/>
          <p:cNvSpPr/>
          <p:nvPr/>
        </p:nvSpPr>
        <p:spPr>
          <a:xfrm>
            <a:off x="2039112" y="519379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5" name="Text 42"/>
          <p:cNvSpPr/>
          <p:nvPr/>
        </p:nvSpPr>
        <p:spPr>
          <a:xfrm>
            <a:off x="2148840" y="526694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Sohail Siraj</a:t>
            </a:r>
            <a:endParaRPr lang="en-US" sz="900" dirty="0"/>
          </a:p>
        </p:txBody>
      </p:sp>
      <p:sp>
        <p:nvSpPr>
          <p:cNvPr id="46" name="Text 43"/>
          <p:cNvSpPr/>
          <p:nvPr/>
        </p:nvSpPr>
        <p:spPr>
          <a:xfrm>
            <a:off x="2148840" y="545896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Manager</a:t>
            </a:r>
            <a:endParaRPr lang="en-US" sz="760" dirty="0"/>
          </a:p>
        </p:txBody>
      </p:sp>
      <p:sp>
        <p:nvSpPr>
          <p:cNvPr id="47" name="Text 44"/>
          <p:cNvSpPr/>
          <p:nvPr/>
        </p:nvSpPr>
        <p:spPr>
          <a:xfrm>
            <a:off x="2148840" y="561441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Abbottabad</a:t>
            </a:r>
            <a:endParaRPr lang="en-US" sz="720" dirty="0"/>
          </a:p>
        </p:txBody>
      </p:sp>
      <p:sp>
        <p:nvSpPr>
          <p:cNvPr id="48" name="Text 45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49" name="Text 46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50" name="Text 47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TDAP Punjab Region-I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Office  ·  Lahore · Faisalabad · Multan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712464" y="1353312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10" name="Text 7"/>
          <p:cNvSpPr/>
          <p:nvPr/>
        </p:nvSpPr>
        <p:spPr>
          <a:xfrm>
            <a:off x="3712464" y="1353312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2148840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Rafia Syed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2148840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General</a:t>
            </a:r>
            <a:endParaRPr lang="en-US" sz="760" dirty="0"/>
          </a:p>
        </p:txBody>
      </p:sp>
      <p:sp>
        <p:nvSpPr>
          <p:cNvPr id="13" name="Text 10"/>
          <p:cNvSpPr/>
          <p:nvPr/>
        </p:nvSpPr>
        <p:spPr>
          <a:xfrm>
            <a:off x="2148840" y="170078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(In addition to Services Division)</a:t>
            </a:r>
            <a:endParaRPr lang="en-US" sz="720" dirty="0"/>
          </a:p>
        </p:txBody>
      </p:sp>
      <p:sp>
        <p:nvSpPr>
          <p:cNvPr id="14" name="Shape 11"/>
          <p:cNvSpPr/>
          <p:nvPr/>
        </p:nvSpPr>
        <p:spPr>
          <a:xfrm>
            <a:off x="457200" y="2267712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15" name="Text 12"/>
          <p:cNvSpPr/>
          <p:nvPr/>
        </p:nvSpPr>
        <p:spPr>
          <a:xfrm>
            <a:off x="530352" y="2267712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/ Consultant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512064" y="231343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2039112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3712464" y="2340864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19" name="Text 16"/>
          <p:cNvSpPr/>
          <p:nvPr/>
        </p:nvSpPr>
        <p:spPr>
          <a:xfrm>
            <a:off x="3712464" y="2340864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20" name="Text 17"/>
          <p:cNvSpPr/>
          <p:nvPr/>
        </p:nvSpPr>
        <p:spPr>
          <a:xfrm>
            <a:off x="2148840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Mehwish Khadim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2148840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22" name="Text 19"/>
          <p:cNvSpPr/>
          <p:nvPr/>
        </p:nvSpPr>
        <p:spPr>
          <a:xfrm>
            <a:off x="2148840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(Legal, EDF, Delegations)</a:t>
            </a:r>
            <a:endParaRPr lang="en-US" sz="720" dirty="0"/>
          </a:p>
        </p:txBody>
      </p:sp>
      <p:sp>
        <p:nvSpPr>
          <p:cNvPr id="23" name="Shape 20"/>
          <p:cNvSpPr/>
          <p:nvPr/>
        </p:nvSpPr>
        <p:spPr>
          <a:xfrm>
            <a:off x="4498848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4" name="Text 21"/>
          <p:cNvSpPr/>
          <p:nvPr/>
        </p:nvSpPr>
        <p:spPr>
          <a:xfrm>
            <a:off x="4608576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Hina Gul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4608576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– I</a:t>
            </a:r>
            <a:endParaRPr lang="en-US" sz="760" dirty="0"/>
          </a:p>
        </p:txBody>
      </p:sp>
      <p:sp>
        <p:nvSpPr>
          <p:cNvPr id="26" name="Text 23"/>
          <p:cNvSpPr/>
          <p:nvPr/>
        </p:nvSpPr>
        <p:spPr>
          <a:xfrm>
            <a:off x="4608576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– I Lahore – Admin, Finance, Transport &amp; G…</a:t>
            </a:r>
            <a:endParaRPr lang="en-US" sz="720" dirty="0"/>
          </a:p>
        </p:txBody>
      </p:sp>
      <p:sp>
        <p:nvSpPr>
          <p:cNvPr id="27" name="Shape 24"/>
          <p:cNvSpPr/>
          <p:nvPr/>
        </p:nvSpPr>
        <p:spPr>
          <a:xfrm>
            <a:off x="6958584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8" name="Text 25"/>
          <p:cNvSpPr/>
          <p:nvPr/>
        </p:nvSpPr>
        <p:spPr>
          <a:xfrm>
            <a:off x="7068312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Hasnain Haider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7068312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30" name="Text 27"/>
          <p:cNvSpPr/>
          <p:nvPr/>
        </p:nvSpPr>
        <p:spPr>
          <a:xfrm>
            <a:off x="7068312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Multan – In addition to IMD-II</a:t>
            </a:r>
            <a:endParaRPr lang="en-US" sz="720" dirty="0"/>
          </a:p>
        </p:txBody>
      </p:sp>
      <p:sp>
        <p:nvSpPr>
          <p:cNvPr id="31" name="Shape 28"/>
          <p:cNvSpPr/>
          <p:nvPr/>
        </p:nvSpPr>
        <p:spPr>
          <a:xfrm>
            <a:off x="457200" y="3255264"/>
            <a:ext cx="1417320" cy="1792224"/>
          </a:xfrm>
          <a:prstGeom prst="roundRect">
            <a:avLst>
              <a:gd name="adj" fmla="val 3871"/>
            </a:avLst>
          </a:prstGeom>
          <a:solidFill>
            <a:srgbClr val="143257"/>
          </a:solidFill>
          <a:ln/>
        </p:spPr>
      </p:sp>
      <p:sp>
        <p:nvSpPr>
          <p:cNvPr id="32" name="Text 29"/>
          <p:cNvSpPr/>
          <p:nvPr/>
        </p:nvSpPr>
        <p:spPr>
          <a:xfrm>
            <a:off x="530352" y="3255264"/>
            <a:ext cx="1271016" cy="1792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 / Manager</a:t>
            </a:r>
            <a:endParaRPr lang="en-US" sz="950" dirty="0"/>
          </a:p>
        </p:txBody>
      </p:sp>
      <p:sp>
        <p:nvSpPr>
          <p:cNvPr id="33" name="Text 30"/>
          <p:cNvSpPr/>
          <p:nvPr/>
        </p:nvSpPr>
        <p:spPr>
          <a:xfrm>
            <a:off x="512064" y="330098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00" dirty="0"/>
          </a:p>
        </p:txBody>
      </p:sp>
      <p:sp>
        <p:nvSpPr>
          <p:cNvPr id="34" name="Shape 31"/>
          <p:cNvSpPr/>
          <p:nvPr/>
        </p:nvSpPr>
        <p:spPr>
          <a:xfrm>
            <a:off x="2039112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5" name="Text 32"/>
          <p:cNvSpPr/>
          <p:nvPr/>
        </p:nvSpPr>
        <p:spPr>
          <a:xfrm>
            <a:off x="2148840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Urva Hassan</a:t>
            </a:r>
            <a:endParaRPr lang="en-US" sz="900" dirty="0"/>
          </a:p>
        </p:txBody>
      </p:sp>
      <p:sp>
        <p:nvSpPr>
          <p:cNvPr id="36" name="Text 33"/>
          <p:cNvSpPr/>
          <p:nvPr/>
        </p:nvSpPr>
        <p:spPr>
          <a:xfrm>
            <a:off x="2148840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37" name="Text 34"/>
          <p:cNvSpPr/>
          <p:nvPr/>
        </p:nvSpPr>
        <p:spPr>
          <a:xfrm>
            <a:off x="2148840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–Trade Promotion</a:t>
            </a:r>
            <a:endParaRPr lang="en-US" sz="720" dirty="0"/>
          </a:p>
        </p:txBody>
      </p:sp>
      <p:sp>
        <p:nvSpPr>
          <p:cNvPr id="38" name="Shape 35"/>
          <p:cNvSpPr/>
          <p:nvPr/>
        </p:nvSpPr>
        <p:spPr>
          <a:xfrm>
            <a:off x="4498848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9" name="Text 36"/>
          <p:cNvSpPr/>
          <p:nvPr/>
        </p:nvSpPr>
        <p:spPr>
          <a:xfrm>
            <a:off x="4608576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Ravia Khalid</a:t>
            </a:r>
            <a:endParaRPr lang="en-US" sz="900" dirty="0"/>
          </a:p>
        </p:txBody>
      </p:sp>
      <p:sp>
        <p:nvSpPr>
          <p:cNvPr id="40" name="Text 37"/>
          <p:cNvSpPr/>
          <p:nvPr/>
        </p:nvSpPr>
        <p:spPr>
          <a:xfrm>
            <a:off x="4608576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41" name="Text 38"/>
          <p:cNvSpPr/>
          <p:nvPr/>
        </p:nvSpPr>
        <p:spPr>
          <a:xfrm>
            <a:off x="4608576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– Delegations</a:t>
            </a:r>
            <a:endParaRPr lang="en-US" sz="720" dirty="0"/>
          </a:p>
        </p:txBody>
      </p:sp>
      <p:sp>
        <p:nvSpPr>
          <p:cNvPr id="42" name="Shape 39"/>
          <p:cNvSpPr/>
          <p:nvPr/>
        </p:nvSpPr>
        <p:spPr>
          <a:xfrm>
            <a:off x="6958584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3" name="Text 40"/>
          <p:cNvSpPr/>
          <p:nvPr/>
        </p:nvSpPr>
        <p:spPr>
          <a:xfrm>
            <a:off x="7068312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Usman Elahi</a:t>
            </a:r>
            <a:endParaRPr lang="en-US" sz="900" dirty="0"/>
          </a:p>
        </p:txBody>
      </p:sp>
      <p:sp>
        <p:nvSpPr>
          <p:cNvPr id="44" name="Text 41"/>
          <p:cNvSpPr/>
          <p:nvPr/>
        </p:nvSpPr>
        <p:spPr>
          <a:xfrm>
            <a:off x="7068312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45" name="Text 42"/>
          <p:cNvSpPr/>
          <p:nvPr/>
        </p:nvSpPr>
        <p:spPr>
          <a:xfrm>
            <a:off x="7068312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– HR</a:t>
            </a:r>
            <a:endParaRPr lang="en-US" sz="720" dirty="0"/>
          </a:p>
        </p:txBody>
      </p:sp>
      <p:sp>
        <p:nvSpPr>
          <p:cNvPr id="46" name="Shape 43"/>
          <p:cNvSpPr/>
          <p:nvPr/>
        </p:nvSpPr>
        <p:spPr>
          <a:xfrm>
            <a:off x="9418320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7" name="Text 44"/>
          <p:cNvSpPr/>
          <p:nvPr/>
        </p:nvSpPr>
        <p:spPr>
          <a:xfrm>
            <a:off x="9528048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Faiqa Zarnab</a:t>
            </a:r>
            <a:endParaRPr lang="en-US" sz="900" dirty="0"/>
          </a:p>
        </p:txBody>
      </p:sp>
      <p:sp>
        <p:nvSpPr>
          <p:cNvPr id="48" name="Text 45"/>
          <p:cNvSpPr/>
          <p:nvPr/>
        </p:nvSpPr>
        <p:spPr>
          <a:xfrm>
            <a:off x="9528048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49" name="Text 46"/>
          <p:cNvSpPr/>
          <p:nvPr/>
        </p:nvSpPr>
        <p:spPr>
          <a:xfrm>
            <a:off x="9528048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– Trade - I</a:t>
            </a:r>
            <a:endParaRPr lang="en-US" sz="720" dirty="0"/>
          </a:p>
        </p:txBody>
      </p:sp>
      <p:sp>
        <p:nvSpPr>
          <p:cNvPr id="50" name="Shape 47"/>
          <p:cNvSpPr/>
          <p:nvPr/>
        </p:nvSpPr>
        <p:spPr>
          <a:xfrm>
            <a:off x="2039112" y="420624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1" name="Text 48"/>
          <p:cNvSpPr/>
          <p:nvPr/>
        </p:nvSpPr>
        <p:spPr>
          <a:xfrm>
            <a:off x="2148840" y="427939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Nasir Khan</a:t>
            </a:r>
            <a:endParaRPr lang="en-US" sz="900" dirty="0"/>
          </a:p>
        </p:txBody>
      </p:sp>
      <p:sp>
        <p:nvSpPr>
          <p:cNvPr id="52" name="Text 49"/>
          <p:cNvSpPr/>
          <p:nvPr/>
        </p:nvSpPr>
        <p:spPr>
          <a:xfrm>
            <a:off x="2148840" y="447141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53" name="Text 50"/>
          <p:cNvSpPr/>
          <p:nvPr/>
        </p:nvSpPr>
        <p:spPr>
          <a:xfrm>
            <a:off x="2148840" y="462686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– Transport &amp; Legal</a:t>
            </a:r>
            <a:endParaRPr lang="en-US" sz="720" dirty="0"/>
          </a:p>
        </p:txBody>
      </p:sp>
      <p:sp>
        <p:nvSpPr>
          <p:cNvPr id="54" name="Shape 51"/>
          <p:cNvSpPr/>
          <p:nvPr/>
        </p:nvSpPr>
        <p:spPr>
          <a:xfrm>
            <a:off x="457200" y="5193792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55" name="Text 52"/>
          <p:cNvSpPr/>
          <p:nvPr/>
        </p:nvSpPr>
        <p:spPr>
          <a:xfrm>
            <a:off x="530352" y="5193792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 / Manager</a:t>
            </a:r>
            <a:endParaRPr lang="en-US" sz="950" dirty="0"/>
          </a:p>
        </p:txBody>
      </p:sp>
      <p:sp>
        <p:nvSpPr>
          <p:cNvPr id="56" name="Text 53"/>
          <p:cNvSpPr/>
          <p:nvPr/>
        </p:nvSpPr>
        <p:spPr>
          <a:xfrm>
            <a:off x="512064" y="523951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57" name="Shape 54"/>
          <p:cNvSpPr/>
          <p:nvPr/>
        </p:nvSpPr>
        <p:spPr>
          <a:xfrm>
            <a:off x="2039112" y="519379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8" name="Shape 55"/>
          <p:cNvSpPr/>
          <p:nvPr/>
        </p:nvSpPr>
        <p:spPr>
          <a:xfrm>
            <a:off x="3712464" y="5266944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59" name="Text 56"/>
          <p:cNvSpPr/>
          <p:nvPr/>
        </p:nvSpPr>
        <p:spPr>
          <a:xfrm>
            <a:off x="3712464" y="5266944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60" name="Text 57"/>
          <p:cNvSpPr/>
          <p:nvPr/>
        </p:nvSpPr>
        <p:spPr>
          <a:xfrm>
            <a:off x="2148840" y="526694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Muhammad Ali Yousaf</a:t>
            </a:r>
            <a:endParaRPr lang="en-US" sz="900" dirty="0"/>
          </a:p>
        </p:txBody>
      </p:sp>
      <p:sp>
        <p:nvSpPr>
          <p:cNvPr id="61" name="Text 58"/>
          <p:cNvSpPr/>
          <p:nvPr/>
        </p:nvSpPr>
        <p:spPr>
          <a:xfrm>
            <a:off x="2148840" y="545896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Manager</a:t>
            </a:r>
            <a:endParaRPr lang="en-US" sz="760" dirty="0"/>
          </a:p>
        </p:txBody>
      </p:sp>
      <p:sp>
        <p:nvSpPr>
          <p:cNvPr id="62" name="Text 59"/>
          <p:cNvSpPr/>
          <p:nvPr/>
        </p:nvSpPr>
        <p:spPr>
          <a:xfrm>
            <a:off x="2148840" y="561441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– Finance &amp; GSP (Additional)</a:t>
            </a:r>
            <a:endParaRPr lang="en-US" sz="720" dirty="0"/>
          </a:p>
        </p:txBody>
      </p:sp>
      <p:sp>
        <p:nvSpPr>
          <p:cNvPr id="63" name="Text 60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64" name="Text 61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65" name="Text 62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TDAP Punjab Region-II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Office  ·  Sialkot · Gujranwala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712464" y="1353312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10" name="Text 7"/>
          <p:cNvSpPr/>
          <p:nvPr/>
        </p:nvSpPr>
        <p:spPr>
          <a:xfrm>
            <a:off x="3712464" y="1353312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2148840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Khalid Rasool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2148840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General</a:t>
            </a:r>
            <a:endParaRPr lang="en-US" sz="760" dirty="0"/>
          </a:p>
        </p:txBody>
      </p:sp>
      <p:sp>
        <p:nvSpPr>
          <p:cNvPr id="13" name="Text 10"/>
          <p:cNvSpPr/>
          <p:nvPr/>
        </p:nvSpPr>
        <p:spPr>
          <a:xfrm>
            <a:off x="2148840" y="170078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(In addition to Engineering Division)</a:t>
            </a:r>
            <a:endParaRPr lang="en-US" sz="720" dirty="0"/>
          </a:p>
        </p:txBody>
      </p:sp>
      <p:sp>
        <p:nvSpPr>
          <p:cNvPr id="14" name="Shape 11"/>
          <p:cNvSpPr/>
          <p:nvPr/>
        </p:nvSpPr>
        <p:spPr>
          <a:xfrm>
            <a:off x="457200" y="2267712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15" name="Text 12"/>
          <p:cNvSpPr/>
          <p:nvPr/>
        </p:nvSpPr>
        <p:spPr>
          <a:xfrm>
            <a:off x="530352" y="2267712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/ Consultant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512064" y="231343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2039112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3712464" y="2340864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19" name="Text 16"/>
          <p:cNvSpPr/>
          <p:nvPr/>
        </p:nvSpPr>
        <p:spPr>
          <a:xfrm>
            <a:off x="3712464" y="2340864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20" name="Text 17"/>
          <p:cNvSpPr/>
          <p:nvPr/>
        </p:nvSpPr>
        <p:spPr>
          <a:xfrm>
            <a:off x="2148840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Ali Tamkeen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2148840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22" name="Shape 19"/>
          <p:cNvSpPr/>
          <p:nvPr/>
        </p:nvSpPr>
        <p:spPr>
          <a:xfrm>
            <a:off x="4498848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4608576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Ameera Pervaiz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4608576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– I (Admin &amp; Finance)</a:t>
            </a:r>
            <a:endParaRPr lang="en-US" sz="760" dirty="0"/>
          </a:p>
        </p:txBody>
      </p:sp>
      <p:sp>
        <p:nvSpPr>
          <p:cNvPr id="25" name="Text 22"/>
          <p:cNvSpPr/>
          <p:nvPr/>
        </p:nvSpPr>
        <p:spPr>
          <a:xfrm>
            <a:off x="4608576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TDAP - Sialkot</a:t>
            </a:r>
            <a:endParaRPr lang="en-US" sz="720" dirty="0"/>
          </a:p>
        </p:txBody>
      </p:sp>
      <p:sp>
        <p:nvSpPr>
          <p:cNvPr id="26" name="Shape 23"/>
          <p:cNvSpPr/>
          <p:nvPr/>
        </p:nvSpPr>
        <p:spPr>
          <a:xfrm>
            <a:off x="457200" y="3255264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27" name="Text 24"/>
          <p:cNvSpPr/>
          <p:nvPr/>
        </p:nvSpPr>
        <p:spPr>
          <a:xfrm>
            <a:off x="530352" y="3255264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 / Manager</a:t>
            </a:r>
            <a:endParaRPr lang="en-US" sz="950" dirty="0"/>
          </a:p>
        </p:txBody>
      </p:sp>
      <p:sp>
        <p:nvSpPr>
          <p:cNvPr id="28" name="Text 25"/>
          <p:cNvSpPr/>
          <p:nvPr/>
        </p:nvSpPr>
        <p:spPr>
          <a:xfrm>
            <a:off x="512064" y="330098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29" name="Shape 26"/>
          <p:cNvSpPr/>
          <p:nvPr/>
        </p:nvSpPr>
        <p:spPr>
          <a:xfrm>
            <a:off x="2039112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0" name="Text 27"/>
          <p:cNvSpPr/>
          <p:nvPr/>
        </p:nvSpPr>
        <p:spPr>
          <a:xfrm>
            <a:off x="2148840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Jawad Ahsan Khawaja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2148840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32" name="Text 29"/>
          <p:cNvSpPr/>
          <p:nvPr/>
        </p:nvSpPr>
        <p:spPr>
          <a:xfrm>
            <a:off x="2148840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Sialkot – Sports Goods &amp; Musical Instruments)</a:t>
            </a:r>
            <a:endParaRPr lang="en-US" sz="720" dirty="0"/>
          </a:p>
        </p:txBody>
      </p:sp>
      <p:sp>
        <p:nvSpPr>
          <p:cNvPr id="33" name="Shape 30"/>
          <p:cNvSpPr/>
          <p:nvPr/>
        </p:nvSpPr>
        <p:spPr>
          <a:xfrm>
            <a:off x="4498848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4" name="Text 31"/>
          <p:cNvSpPr/>
          <p:nvPr/>
        </p:nvSpPr>
        <p:spPr>
          <a:xfrm>
            <a:off x="4608576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Faisal uz Zaman</a:t>
            </a:r>
            <a:endParaRPr lang="en-US" sz="900" dirty="0"/>
          </a:p>
        </p:txBody>
      </p:sp>
      <p:sp>
        <p:nvSpPr>
          <p:cNvPr id="35" name="Text 32"/>
          <p:cNvSpPr/>
          <p:nvPr/>
        </p:nvSpPr>
        <p:spPr>
          <a:xfrm>
            <a:off x="4608576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36" name="Text 33"/>
          <p:cNvSpPr/>
          <p:nvPr/>
        </p:nvSpPr>
        <p:spPr>
          <a:xfrm>
            <a:off x="4608576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Gujranwala – Electric Fans &amp; Mobiles, other electri…</a:t>
            </a:r>
            <a:endParaRPr lang="en-US" sz="720" dirty="0"/>
          </a:p>
        </p:txBody>
      </p:sp>
      <p:sp>
        <p:nvSpPr>
          <p:cNvPr id="37" name="Shape 34"/>
          <p:cNvSpPr/>
          <p:nvPr/>
        </p:nvSpPr>
        <p:spPr>
          <a:xfrm>
            <a:off x="457200" y="4242816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38" name="Text 35"/>
          <p:cNvSpPr/>
          <p:nvPr/>
        </p:nvSpPr>
        <p:spPr>
          <a:xfrm>
            <a:off x="530352" y="4242816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 / Manager</a:t>
            </a:r>
            <a:endParaRPr lang="en-US" sz="950" dirty="0"/>
          </a:p>
        </p:txBody>
      </p:sp>
      <p:sp>
        <p:nvSpPr>
          <p:cNvPr id="39" name="Text 36"/>
          <p:cNvSpPr/>
          <p:nvPr/>
        </p:nvSpPr>
        <p:spPr>
          <a:xfrm>
            <a:off x="512064" y="428853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40" name="Shape 37"/>
          <p:cNvSpPr/>
          <p:nvPr/>
        </p:nvSpPr>
        <p:spPr>
          <a:xfrm>
            <a:off x="2039112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1" name="Text 38"/>
          <p:cNvSpPr/>
          <p:nvPr/>
        </p:nvSpPr>
        <p:spPr>
          <a:xfrm>
            <a:off x="2148840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Zain ul Abideen</a:t>
            </a:r>
            <a:endParaRPr lang="en-US" sz="900" dirty="0"/>
          </a:p>
        </p:txBody>
      </p:sp>
      <p:sp>
        <p:nvSpPr>
          <p:cNvPr id="42" name="Text 39"/>
          <p:cNvSpPr/>
          <p:nvPr/>
        </p:nvSpPr>
        <p:spPr>
          <a:xfrm>
            <a:off x="2148840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</a:t>
            </a:r>
            <a:endParaRPr lang="en-US" sz="760" dirty="0"/>
          </a:p>
        </p:txBody>
      </p:sp>
      <p:sp>
        <p:nvSpPr>
          <p:cNvPr id="43" name="Text 40"/>
          <p:cNvSpPr/>
          <p:nvPr/>
        </p:nvSpPr>
        <p:spPr>
          <a:xfrm>
            <a:off x="2148840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Sialkot – Cutlery &amp; Surgical</a:t>
            </a:r>
            <a:endParaRPr lang="en-US" sz="720" dirty="0"/>
          </a:p>
        </p:txBody>
      </p:sp>
      <p:sp>
        <p:nvSpPr>
          <p:cNvPr id="44" name="Shape 41"/>
          <p:cNvSpPr/>
          <p:nvPr/>
        </p:nvSpPr>
        <p:spPr>
          <a:xfrm>
            <a:off x="457200" y="5230368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45" name="Text 42"/>
          <p:cNvSpPr/>
          <p:nvPr/>
        </p:nvSpPr>
        <p:spPr>
          <a:xfrm>
            <a:off x="530352" y="5230368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Officers</a:t>
            </a:r>
            <a:endParaRPr lang="en-US" sz="950" dirty="0"/>
          </a:p>
        </p:txBody>
      </p:sp>
      <p:sp>
        <p:nvSpPr>
          <p:cNvPr id="46" name="Text 43"/>
          <p:cNvSpPr/>
          <p:nvPr/>
        </p:nvSpPr>
        <p:spPr>
          <a:xfrm>
            <a:off x="512064" y="527608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47" name="Shape 44"/>
          <p:cNvSpPr/>
          <p:nvPr/>
        </p:nvSpPr>
        <p:spPr>
          <a:xfrm>
            <a:off x="2039112" y="5230368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8" name="Text 45"/>
          <p:cNvSpPr/>
          <p:nvPr/>
        </p:nvSpPr>
        <p:spPr>
          <a:xfrm>
            <a:off x="2148840" y="5303520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Muhammad Asif</a:t>
            </a:r>
            <a:endParaRPr lang="en-US" sz="900" dirty="0"/>
          </a:p>
        </p:txBody>
      </p:sp>
      <p:sp>
        <p:nvSpPr>
          <p:cNvPr id="49" name="Text 46"/>
          <p:cNvSpPr/>
          <p:nvPr/>
        </p:nvSpPr>
        <p:spPr>
          <a:xfrm>
            <a:off x="2148840" y="5495544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760" dirty="0"/>
          </a:p>
        </p:txBody>
      </p:sp>
      <p:sp>
        <p:nvSpPr>
          <p:cNvPr id="50" name="Text 47"/>
          <p:cNvSpPr/>
          <p:nvPr/>
        </p:nvSpPr>
        <p:spPr>
          <a:xfrm>
            <a:off x="2148840" y="5650992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Direcotr Gujranwala – Help Desk</a:t>
            </a:r>
            <a:endParaRPr lang="en-US" sz="720" dirty="0"/>
          </a:p>
        </p:txBody>
      </p:sp>
      <p:sp>
        <p:nvSpPr>
          <p:cNvPr id="51" name="Text 48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52" name="Text 49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53" name="Text 50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TDAP Balochistan Region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Office  ·  Quetta · Gwadar · Hub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712464" y="1353312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10" name="Text 7"/>
          <p:cNvSpPr/>
          <p:nvPr/>
        </p:nvSpPr>
        <p:spPr>
          <a:xfrm>
            <a:off x="3712464" y="1353312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2148840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Abdul Karim Memon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2148840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General (IMD-I)</a:t>
            </a:r>
            <a:endParaRPr lang="en-US" sz="760" dirty="0"/>
          </a:p>
        </p:txBody>
      </p:sp>
      <p:sp>
        <p:nvSpPr>
          <p:cNvPr id="13" name="Text 10"/>
          <p:cNvSpPr/>
          <p:nvPr/>
        </p:nvSpPr>
        <p:spPr>
          <a:xfrm>
            <a:off x="2148840" y="170078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Charge by</a:t>
            </a:r>
            <a:endParaRPr lang="en-US" sz="720" dirty="0"/>
          </a:p>
        </p:txBody>
      </p:sp>
      <p:sp>
        <p:nvSpPr>
          <p:cNvPr id="14" name="Shape 11"/>
          <p:cNvSpPr/>
          <p:nvPr/>
        </p:nvSpPr>
        <p:spPr>
          <a:xfrm>
            <a:off x="457200" y="2267712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15" name="Text 12"/>
          <p:cNvSpPr/>
          <p:nvPr/>
        </p:nvSpPr>
        <p:spPr>
          <a:xfrm>
            <a:off x="530352" y="2267712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 / Manager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512064" y="231343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2039112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2148840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Mola Dad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2148840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20" name="Text 17"/>
          <p:cNvSpPr/>
          <p:nvPr/>
        </p:nvSpPr>
        <p:spPr>
          <a:xfrm>
            <a:off x="2148840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TDAP – Quetta</a:t>
            </a:r>
            <a:endParaRPr lang="en-US" sz="720" dirty="0"/>
          </a:p>
        </p:txBody>
      </p:sp>
      <p:sp>
        <p:nvSpPr>
          <p:cNvPr id="21" name="Shape 18"/>
          <p:cNvSpPr/>
          <p:nvPr/>
        </p:nvSpPr>
        <p:spPr>
          <a:xfrm>
            <a:off x="457200" y="3255264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22" name="Text 19"/>
          <p:cNvSpPr/>
          <p:nvPr/>
        </p:nvSpPr>
        <p:spPr>
          <a:xfrm>
            <a:off x="530352" y="3255264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 / Manager</a:t>
            </a:r>
            <a:endParaRPr lang="en-US" sz="950" dirty="0"/>
          </a:p>
        </p:txBody>
      </p:sp>
      <p:sp>
        <p:nvSpPr>
          <p:cNvPr id="23" name="Text 20"/>
          <p:cNvSpPr/>
          <p:nvPr/>
        </p:nvSpPr>
        <p:spPr>
          <a:xfrm>
            <a:off x="512064" y="330098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2039112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5" name="Text 22"/>
          <p:cNvSpPr/>
          <p:nvPr/>
        </p:nvSpPr>
        <p:spPr>
          <a:xfrm>
            <a:off x="2148840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Zain ul Abideen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2148840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Manager</a:t>
            </a:r>
            <a:endParaRPr lang="en-US" sz="760" dirty="0"/>
          </a:p>
        </p:txBody>
      </p:sp>
      <p:sp>
        <p:nvSpPr>
          <p:cNvPr id="27" name="Text 24"/>
          <p:cNvSpPr/>
          <p:nvPr/>
        </p:nvSpPr>
        <p:spPr>
          <a:xfrm>
            <a:off x="2148840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TDAP – Quetta (GSP Matters)</a:t>
            </a:r>
            <a:endParaRPr lang="en-US" sz="720" dirty="0"/>
          </a:p>
        </p:txBody>
      </p:sp>
      <p:sp>
        <p:nvSpPr>
          <p:cNvPr id="28" name="Shape 25"/>
          <p:cNvSpPr/>
          <p:nvPr/>
        </p:nvSpPr>
        <p:spPr>
          <a:xfrm>
            <a:off x="4498848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9" name="Text 26"/>
          <p:cNvSpPr/>
          <p:nvPr/>
        </p:nvSpPr>
        <p:spPr>
          <a:xfrm>
            <a:off x="4608576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Asif Ahmed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4608576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</a:t>
            </a:r>
            <a:endParaRPr lang="en-US" sz="760" dirty="0"/>
          </a:p>
        </p:txBody>
      </p:sp>
      <p:sp>
        <p:nvSpPr>
          <p:cNvPr id="31" name="Text 28"/>
          <p:cNvSpPr/>
          <p:nvPr/>
        </p:nvSpPr>
        <p:spPr>
          <a:xfrm>
            <a:off x="4608576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TDAP – Quetta</a:t>
            </a:r>
            <a:endParaRPr lang="en-US" sz="720" dirty="0"/>
          </a:p>
        </p:txBody>
      </p:sp>
      <p:sp>
        <p:nvSpPr>
          <p:cNvPr id="32" name="Shape 29"/>
          <p:cNvSpPr/>
          <p:nvPr/>
        </p:nvSpPr>
        <p:spPr>
          <a:xfrm>
            <a:off x="457200" y="4242816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33" name="Text 30"/>
          <p:cNvSpPr/>
          <p:nvPr/>
        </p:nvSpPr>
        <p:spPr>
          <a:xfrm>
            <a:off x="530352" y="4242816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Officers</a:t>
            </a:r>
            <a:endParaRPr lang="en-US" sz="950" dirty="0"/>
          </a:p>
        </p:txBody>
      </p:sp>
      <p:sp>
        <p:nvSpPr>
          <p:cNvPr id="34" name="Text 31"/>
          <p:cNvSpPr/>
          <p:nvPr/>
        </p:nvSpPr>
        <p:spPr>
          <a:xfrm>
            <a:off x="512064" y="428853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35" name="Shape 32"/>
          <p:cNvSpPr/>
          <p:nvPr/>
        </p:nvSpPr>
        <p:spPr>
          <a:xfrm>
            <a:off x="2039112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6" name="Text 33"/>
          <p:cNvSpPr/>
          <p:nvPr/>
        </p:nvSpPr>
        <p:spPr>
          <a:xfrm>
            <a:off x="2148840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Noor Ali Achakzai</a:t>
            </a:r>
            <a:endParaRPr lang="en-US" sz="900" dirty="0"/>
          </a:p>
        </p:txBody>
      </p:sp>
      <p:sp>
        <p:nvSpPr>
          <p:cNvPr id="37" name="Text 34"/>
          <p:cNvSpPr/>
          <p:nvPr/>
        </p:nvSpPr>
        <p:spPr>
          <a:xfrm>
            <a:off x="2148840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760" dirty="0"/>
          </a:p>
        </p:txBody>
      </p:sp>
      <p:sp>
        <p:nvSpPr>
          <p:cNvPr id="38" name="Text 35"/>
          <p:cNvSpPr/>
          <p:nvPr/>
        </p:nvSpPr>
        <p:spPr>
          <a:xfrm>
            <a:off x="2148840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TDAP - Quetta</a:t>
            </a:r>
            <a:endParaRPr lang="en-US" sz="720" dirty="0"/>
          </a:p>
        </p:txBody>
      </p:sp>
      <p:sp>
        <p:nvSpPr>
          <p:cNvPr id="39" name="Shape 36"/>
          <p:cNvSpPr/>
          <p:nvPr/>
        </p:nvSpPr>
        <p:spPr>
          <a:xfrm>
            <a:off x="4498848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0" name="Text 37"/>
          <p:cNvSpPr/>
          <p:nvPr/>
        </p:nvSpPr>
        <p:spPr>
          <a:xfrm>
            <a:off x="4608576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Asif Khan Kakar</a:t>
            </a:r>
            <a:endParaRPr lang="en-US" sz="900" dirty="0"/>
          </a:p>
        </p:txBody>
      </p:sp>
      <p:sp>
        <p:nvSpPr>
          <p:cNvPr id="41" name="Text 38"/>
          <p:cNvSpPr/>
          <p:nvPr/>
        </p:nvSpPr>
        <p:spPr>
          <a:xfrm>
            <a:off x="4608576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760" dirty="0"/>
          </a:p>
        </p:txBody>
      </p:sp>
      <p:sp>
        <p:nvSpPr>
          <p:cNvPr id="42" name="Text 39"/>
          <p:cNvSpPr/>
          <p:nvPr/>
        </p:nvSpPr>
        <p:spPr>
          <a:xfrm>
            <a:off x="4608576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TDAP – Gwadar &amp; Hub</a:t>
            </a:r>
            <a:endParaRPr lang="en-US" sz="720" dirty="0"/>
          </a:p>
        </p:txBody>
      </p:sp>
      <p:sp>
        <p:nvSpPr>
          <p:cNvPr id="43" name="Text 40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44" name="Text 41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45" name="Text 42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TDAP Hyderabad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Office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/ Consultant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BF1E4"/>
          </a:solidFill>
          <a:ln w="12700">
            <a:solidFill>
              <a:srgbClr val="C08A3E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2130552" y="1353312"/>
            <a:ext cx="213055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9C6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VACANT / UNSANCTIONED</a:t>
            </a:r>
            <a:endParaRPr lang="en-US" sz="700" dirty="0"/>
          </a:p>
        </p:txBody>
      </p:sp>
      <p:sp>
        <p:nvSpPr>
          <p:cNvPr id="10" name="Text 7"/>
          <p:cNvSpPr/>
          <p:nvPr/>
        </p:nvSpPr>
        <p:spPr>
          <a:xfrm>
            <a:off x="2130552" y="1536192"/>
            <a:ext cx="2130552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8A6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Vacant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57200" y="2267712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12" name="Text 9"/>
          <p:cNvSpPr/>
          <p:nvPr/>
        </p:nvSpPr>
        <p:spPr>
          <a:xfrm>
            <a:off x="530352" y="2267712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 / Manager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512064" y="231343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2039112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2148840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Salahuddin Abbasi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2148840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17" name="Text 14"/>
          <p:cNvSpPr/>
          <p:nvPr/>
        </p:nvSpPr>
        <p:spPr>
          <a:xfrm>
            <a:off x="2148840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TDAP – Hyderabad</a:t>
            </a:r>
            <a:endParaRPr lang="en-US" sz="720" dirty="0"/>
          </a:p>
        </p:txBody>
      </p:sp>
      <p:sp>
        <p:nvSpPr>
          <p:cNvPr id="18" name="Shape 15"/>
          <p:cNvSpPr/>
          <p:nvPr/>
        </p:nvSpPr>
        <p:spPr>
          <a:xfrm>
            <a:off x="457200" y="3255264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19" name="Text 16"/>
          <p:cNvSpPr/>
          <p:nvPr/>
        </p:nvSpPr>
        <p:spPr>
          <a:xfrm>
            <a:off x="530352" y="3255264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 / Manager</a:t>
            </a:r>
            <a:endParaRPr lang="en-US" sz="950" dirty="0"/>
          </a:p>
        </p:txBody>
      </p:sp>
      <p:sp>
        <p:nvSpPr>
          <p:cNvPr id="20" name="Text 17"/>
          <p:cNvSpPr/>
          <p:nvPr/>
        </p:nvSpPr>
        <p:spPr>
          <a:xfrm>
            <a:off x="512064" y="330098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21" name="Shape 18"/>
          <p:cNvSpPr/>
          <p:nvPr/>
        </p:nvSpPr>
        <p:spPr>
          <a:xfrm>
            <a:off x="2039112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2" name="Text 19"/>
          <p:cNvSpPr/>
          <p:nvPr/>
        </p:nvSpPr>
        <p:spPr>
          <a:xfrm>
            <a:off x="2148840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Zain ul Abideen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2148840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Manager</a:t>
            </a:r>
            <a:endParaRPr lang="en-US" sz="760" dirty="0"/>
          </a:p>
        </p:txBody>
      </p:sp>
      <p:sp>
        <p:nvSpPr>
          <p:cNvPr id="24" name="Text 21"/>
          <p:cNvSpPr/>
          <p:nvPr/>
        </p:nvSpPr>
        <p:spPr>
          <a:xfrm>
            <a:off x="2148840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TDAP – Hyderbad</a:t>
            </a:r>
            <a:endParaRPr lang="en-US" sz="720" dirty="0"/>
          </a:p>
        </p:txBody>
      </p:sp>
      <p:sp>
        <p:nvSpPr>
          <p:cNvPr id="25" name="Shape 22"/>
          <p:cNvSpPr/>
          <p:nvPr/>
        </p:nvSpPr>
        <p:spPr>
          <a:xfrm>
            <a:off x="4498848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6" name="Text 23"/>
          <p:cNvSpPr/>
          <p:nvPr/>
        </p:nvSpPr>
        <p:spPr>
          <a:xfrm>
            <a:off x="4608576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Qazi Sadiq Arsalan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4608576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Manager</a:t>
            </a:r>
            <a:endParaRPr lang="en-US" sz="760" dirty="0"/>
          </a:p>
        </p:txBody>
      </p:sp>
      <p:sp>
        <p:nvSpPr>
          <p:cNvPr id="28" name="Text 25"/>
          <p:cNvSpPr/>
          <p:nvPr/>
        </p:nvSpPr>
        <p:spPr>
          <a:xfrm>
            <a:off x="4608576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TDAP – Hyderbad</a:t>
            </a:r>
            <a:endParaRPr lang="en-US" sz="720" dirty="0"/>
          </a:p>
        </p:txBody>
      </p:sp>
      <p:sp>
        <p:nvSpPr>
          <p:cNvPr id="29" name="Shape 26"/>
          <p:cNvSpPr/>
          <p:nvPr/>
        </p:nvSpPr>
        <p:spPr>
          <a:xfrm>
            <a:off x="457200" y="4242816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30" name="Text 27"/>
          <p:cNvSpPr/>
          <p:nvPr/>
        </p:nvSpPr>
        <p:spPr>
          <a:xfrm>
            <a:off x="530352" y="4242816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Officers</a:t>
            </a:r>
            <a:endParaRPr lang="en-US" sz="950" dirty="0"/>
          </a:p>
        </p:txBody>
      </p:sp>
      <p:sp>
        <p:nvSpPr>
          <p:cNvPr id="31" name="Text 28"/>
          <p:cNvSpPr/>
          <p:nvPr/>
        </p:nvSpPr>
        <p:spPr>
          <a:xfrm>
            <a:off x="512064" y="428853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32" name="Shape 29"/>
          <p:cNvSpPr/>
          <p:nvPr/>
        </p:nvSpPr>
        <p:spPr>
          <a:xfrm>
            <a:off x="2039112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3" name="Text 30"/>
          <p:cNvSpPr/>
          <p:nvPr/>
        </p:nvSpPr>
        <p:spPr>
          <a:xfrm>
            <a:off x="2148840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Manoj Kumar</a:t>
            </a:r>
            <a:endParaRPr lang="en-US" sz="900" dirty="0"/>
          </a:p>
        </p:txBody>
      </p:sp>
      <p:sp>
        <p:nvSpPr>
          <p:cNvPr id="34" name="Text 31"/>
          <p:cNvSpPr/>
          <p:nvPr/>
        </p:nvSpPr>
        <p:spPr>
          <a:xfrm>
            <a:off x="2148840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GSP Officer</a:t>
            </a:r>
            <a:endParaRPr lang="en-US" sz="760" dirty="0"/>
          </a:p>
        </p:txBody>
      </p:sp>
      <p:sp>
        <p:nvSpPr>
          <p:cNvPr id="35" name="Text 32"/>
          <p:cNvSpPr/>
          <p:nvPr/>
        </p:nvSpPr>
        <p:spPr>
          <a:xfrm>
            <a:off x="2148840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TDAP – Hyderbad</a:t>
            </a:r>
            <a:endParaRPr lang="en-US" sz="720" dirty="0"/>
          </a:p>
        </p:txBody>
      </p:sp>
      <p:sp>
        <p:nvSpPr>
          <p:cNvPr id="36" name="Text 33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37" name="Text 34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38" name="Text 35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TDAP Sukkur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Office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/ Consultant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BF1E4"/>
          </a:solidFill>
          <a:ln w="12700">
            <a:solidFill>
              <a:srgbClr val="C08A3E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2130552" y="1353312"/>
            <a:ext cx="213055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9C6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VACANT / UNSANCTIONED</a:t>
            </a:r>
            <a:endParaRPr lang="en-US" sz="700" dirty="0"/>
          </a:p>
        </p:txBody>
      </p:sp>
      <p:sp>
        <p:nvSpPr>
          <p:cNvPr id="10" name="Text 7"/>
          <p:cNvSpPr/>
          <p:nvPr/>
        </p:nvSpPr>
        <p:spPr>
          <a:xfrm>
            <a:off x="2130552" y="1536192"/>
            <a:ext cx="2130552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8A6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Vacant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57200" y="2267712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12" name="Text 9"/>
          <p:cNvSpPr/>
          <p:nvPr/>
        </p:nvSpPr>
        <p:spPr>
          <a:xfrm>
            <a:off x="530352" y="2267712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 / Manager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512064" y="231343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2039112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2148840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Mir Mohsin Bullo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2148840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17" name="Text 14"/>
          <p:cNvSpPr/>
          <p:nvPr/>
        </p:nvSpPr>
        <p:spPr>
          <a:xfrm>
            <a:off x="2148840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TDAP – Sukkur</a:t>
            </a:r>
            <a:endParaRPr lang="en-US" sz="720" dirty="0"/>
          </a:p>
        </p:txBody>
      </p:sp>
      <p:sp>
        <p:nvSpPr>
          <p:cNvPr id="18" name="Shape 15"/>
          <p:cNvSpPr/>
          <p:nvPr/>
        </p:nvSpPr>
        <p:spPr>
          <a:xfrm>
            <a:off x="4498848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9" name="Text 16"/>
          <p:cNvSpPr/>
          <p:nvPr/>
        </p:nvSpPr>
        <p:spPr>
          <a:xfrm>
            <a:off x="4608576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Fida Hussain Mahessar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4608576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 (in- charge)</a:t>
            </a:r>
            <a:endParaRPr lang="en-US" sz="760" dirty="0"/>
          </a:p>
        </p:txBody>
      </p:sp>
      <p:sp>
        <p:nvSpPr>
          <p:cNvPr id="21" name="Text 18"/>
          <p:cNvSpPr/>
          <p:nvPr/>
        </p:nvSpPr>
        <p:spPr>
          <a:xfrm>
            <a:off x="4608576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TDAP – Sukkur</a:t>
            </a:r>
            <a:endParaRPr lang="en-US" sz="720" dirty="0"/>
          </a:p>
        </p:txBody>
      </p:sp>
      <p:sp>
        <p:nvSpPr>
          <p:cNvPr id="22" name="Text 19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24" name="Text 21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200000">
            <a:off x="9445752" y="-1280160"/>
            <a:ext cx="3108960" cy="3108960"/>
          </a:xfrm>
          <a:prstGeom prst="roundRect">
            <a:avLst>
              <a:gd name="adj" fmla="val 14706"/>
            </a:avLst>
          </a:prstGeom>
          <a:solidFill>
            <a:srgbClr val="143257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2788920"/>
            <a:ext cx="548640" cy="54864"/>
          </a:xfrm>
          <a:prstGeom prst="rect">
            <a:avLst/>
          </a:prstGeom>
          <a:solidFill>
            <a:srgbClr val="C9A24B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2926080"/>
            <a:ext cx="1127455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Product &amp; Support Divisions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457200" y="3794760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Twelve product and support divisions</a:t>
            </a:r>
            <a:endParaRPr lang="en-US" sz="1400" dirty="0"/>
          </a:p>
        </p:txBody>
      </p:sp>
      <p:pic>
        <p:nvPicPr>
          <p:cNvPr id="6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371600"/>
            <a:ext cx="822960" cy="8229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Agro &amp; Food Division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737616"/>
          </a:xfrm>
          <a:prstGeom prst="roundRect">
            <a:avLst>
              <a:gd name="adj" fmla="val 7438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737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2148840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Athar Hussain Khokhar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2148840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General</a:t>
            </a:r>
            <a:endParaRPr lang="en-US" sz="760" dirty="0"/>
          </a:p>
        </p:txBody>
      </p:sp>
      <p:sp>
        <p:nvSpPr>
          <p:cNvPr id="11" name="Text 8"/>
          <p:cNvSpPr/>
          <p:nvPr/>
        </p:nvSpPr>
        <p:spPr>
          <a:xfrm>
            <a:off x="2148840" y="1700784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Head of the Product Division</a:t>
            </a:r>
            <a:endParaRPr lang="en-US" sz="720" dirty="0"/>
          </a:p>
        </p:txBody>
      </p:sp>
      <p:sp>
        <p:nvSpPr>
          <p:cNvPr id="12" name="Shape 9"/>
          <p:cNvSpPr/>
          <p:nvPr/>
        </p:nvSpPr>
        <p:spPr>
          <a:xfrm>
            <a:off x="457200" y="2164080"/>
            <a:ext cx="1417320" cy="737616"/>
          </a:xfrm>
          <a:prstGeom prst="roundRect">
            <a:avLst>
              <a:gd name="adj" fmla="val 7438"/>
            </a:avLst>
          </a:prstGeom>
          <a:solidFill>
            <a:srgbClr val="143257"/>
          </a:solidFill>
          <a:ln/>
        </p:spPr>
      </p:sp>
      <p:sp>
        <p:nvSpPr>
          <p:cNvPr id="13" name="Text 10"/>
          <p:cNvSpPr/>
          <p:nvPr/>
        </p:nvSpPr>
        <p:spPr>
          <a:xfrm>
            <a:off x="530352" y="2164080"/>
            <a:ext cx="1271016" cy="737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/ Consultant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512064" y="220980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2039112" y="216408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3712464" y="2237232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17" name="Text 14"/>
          <p:cNvSpPr/>
          <p:nvPr/>
        </p:nvSpPr>
        <p:spPr>
          <a:xfrm>
            <a:off x="3712464" y="2237232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18" name="Text 15"/>
          <p:cNvSpPr/>
          <p:nvPr/>
        </p:nvSpPr>
        <p:spPr>
          <a:xfrm>
            <a:off x="2148840" y="223723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Qadeer Ahmed Bhutto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2148840" y="242925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20" name="Text 17"/>
          <p:cNvSpPr/>
          <p:nvPr/>
        </p:nvSpPr>
        <p:spPr>
          <a:xfrm>
            <a:off x="2148840" y="2584704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AFD</a:t>
            </a:r>
            <a:endParaRPr lang="en-US" sz="720" dirty="0"/>
          </a:p>
        </p:txBody>
      </p:sp>
      <p:sp>
        <p:nvSpPr>
          <p:cNvPr id="21" name="Shape 18"/>
          <p:cNvSpPr/>
          <p:nvPr/>
        </p:nvSpPr>
        <p:spPr>
          <a:xfrm>
            <a:off x="4498848" y="216408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BF1E4"/>
          </a:solidFill>
          <a:ln w="12700">
            <a:solidFill>
              <a:srgbClr val="C08A3E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2" name="Text 19"/>
          <p:cNvSpPr/>
          <p:nvPr/>
        </p:nvSpPr>
        <p:spPr>
          <a:xfrm>
            <a:off x="4590288" y="2237232"/>
            <a:ext cx="213055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9C6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VACANT / UNSANCTIONED</a:t>
            </a:r>
            <a:endParaRPr lang="en-US" sz="700" dirty="0"/>
          </a:p>
        </p:txBody>
      </p:sp>
      <p:sp>
        <p:nvSpPr>
          <p:cNvPr id="23" name="Text 20"/>
          <p:cNvSpPr/>
          <p:nvPr/>
        </p:nvSpPr>
        <p:spPr>
          <a:xfrm>
            <a:off x="4590288" y="2420112"/>
            <a:ext cx="2130552" cy="408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8A6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AFD 2 (Poultry, Dairy, Meat &amp; Seafood)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6958584" y="216408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5" name="Text 22"/>
          <p:cNvSpPr/>
          <p:nvPr/>
        </p:nvSpPr>
        <p:spPr>
          <a:xfrm>
            <a:off x="7068312" y="223723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Mubarik Ali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7068312" y="242925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Consultant</a:t>
            </a:r>
            <a:endParaRPr lang="en-US" sz="760" dirty="0"/>
          </a:p>
        </p:txBody>
      </p:sp>
      <p:sp>
        <p:nvSpPr>
          <p:cNvPr id="27" name="Text 24"/>
          <p:cNvSpPr/>
          <p:nvPr/>
        </p:nvSpPr>
        <p:spPr>
          <a:xfrm>
            <a:off x="7068312" y="2584704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Agro</a:t>
            </a:r>
            <a:endParaRPr lang="en-US" sz="720" dirty="0"/>
          </a:p>
        </p:txBody>
      </p:sp>
      <p:sp>
        <p:nvSpPr>
          <p:cNvPr id="28" name="Shape 25"/>
          <p:cNvSpPr/>
          <p:nvPr/>
        </p:nvSpPr>
        <p:spPr>
          <a:xfrm>
            <a:off x="457200" y="3048000"/>
            <a:ext cx="1417320" cy="1584960"/>
          </a:xfrm>
          <a:prstGeom prst="roundRect">
            <a:avLst>
              <a:gd name="adj" fmla="val 3871"/>
            </a:avLst>
          </a:prstGeom>
          <a:solidFill>
            <a:srgbClr val="143257"/>
          </a:solidFill>
          <a:ln/>
        </p:spPr>
      </p:sp>
      <p:sp>
        <p:nvSpPr>
          <p:cNvPr id="29" name="Text 26"/>
          <p:cNvSpPr/>
          <p:nvPr/>
        </p:nvSpPr>
        <p:spPr>
          <a:xfrm>
            <a:off x="530352" y="3048000"/>
            <a:ext cx="1271016" cy="1584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 / Manager</a:t>
            </a:r>
            <a:endParaRPr lang="en-US" sz="950" dirty="0"/>
          </a:p>
        </p:txBody>
      </p:sp>
      <p:sp>
        <p:nvSpPr>
          <p:cNvPr id="30" name="Text 27"/>
          <p:cNvSpPr/>
          <p:nvPr/>
        </p:nvSpPr>
        <p:spPr>
          <a:xfrm>
            <a:off x="512064" y="309372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00" dirty="0"/>
          </a:p>
        </p:txBody>
      </p:sp>
      <p:sp>
        <p:nvSpPr>
          <p:cNvPr id="31" name="Shape 28"/>
          <p:cNvSpPr/>
          <p:nvPr/>
        </p:nvSpPr>
        <p:spPr>
          <a:xfrm>
            <a:off x="2039112" y="304800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2" name="Text 29"/>
          <p:cNvSpPr/>
          <p:nvPr/>
        </p:nvSpPr>
        <p:spPr>
          <a:xfrm>
            <a:off x="2148840" y="312115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Hina Tahir</a:t>
            </a:r>
            <a:endParaRPr lang="en-US" sz="900" dirty="0"/>
          </a:p>
        </p:txBody>
      </p:sp>
      <p:sp>
        <p:nvSpPr>
          <p:cNvPr id="33" name="Text 30"/>
          <p:cNvSpPr/>
          <p:nvPr/>
        </p:nvSpPr>
        <p:spPr>
          <a:xfrm>
            <a:off x="2148840" y="331317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34" name="Text 31"/>
          <p:cNvSpPr/>
          <p:nvPr/>
        </p:nvSpPr>
        <p:spPr>
          <a:xfrm>
            <a:off x="2148840" y="3468624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Multan — Grass/Alfalfa, Feed, Flowers, Oi</a:t>
            </a:r>
            <a:endParaRPr lang="en-US" sz="720" dirty="0"/>
          </a:p>
        </p:txBody>
      </p:sp>
      <p:sp>
        <p:nvSpPr>
          <p:cNvPr id="35" name="Shape 32"/>
          <p:cNvSpPr/>
          <p:nvPr/>
        </p:nvSpPr>
        <p:spPr>
          <a:xfrm>
            <a:off x="4498848" y="304800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6" name="Text 33"/>
          <p:cNvSpPr/>
          <p:nvPr/>
        </p:nvSpPr>
        <p:spPr>
          <a:xfrm>
            <a:off x="4608576" y="312115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Amir ur Rehman</a:t>
            </a:r>
            <a:endParaRPr lang="en-US" sz="900" dirty="0"/>
          </a:p>
        </p:txBody>
      </p:sp>
      <p:sp>
        <p:nvSpPr>
          <p:cNvPr id="37" name="Text 34"/>
          <p:cNvSpPr/>
          <p:nvPr/>
        </p:nvSpPr>
        <p:spPr>
          <a:xfrm>
            <a:off x="4608576" y="331317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38" name="Text 35"/>
          <p:cNvSpPr/>
          <p:nvPr/>
        </p:nvSpPr>
        <p:spPr>
          <a:xfrm>
            <a:off x="4608576" y="3468624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Rice, Flour, Cereals</a:t>
            </a:r>
            <a:endParaRPr lang="en-US" sz="720" dirty="0"/>
          </a:p>
        </p:txBody>
      </p:sp>
      <p:sp>
        <p:nvSpPr>
          <p:cNvPr id="39" name="Shape 36"/>
          <p:cNvSpPr/>
          <p:nvPr/>
        </p:nvSpPr>
        <p:spPr>
          <a:xfrm>
            <a:off x="6958584" y="304800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0" name="Text 37"/>
          <p:cNvSpPr/>
          <p:nvPr/>
        </p:nvSpPr>
        <p:spPr>
          <a:xfrm>
            <a:off x="7068312" y="312115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Rashid Gilani</a:t>
            </a:r>
            <a:endParaRPr lang="en-US" sz="900" dirty="0"/>
          </a:p>
        </p:txBody>
      </p:sp>
      <p:sp>
        <p:nvSpPr>
          <p:cNvPr id="41" name="Text 38"/>
          <p:cNvSpPr/>
          <p:nvPr/>
        </p:nvSpPr>
        <p:spPr>
          <a:xfrm>
            <a:off x="7068312" y="331317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42" name="Text 39"/>
          <p:cNvSpPr/>
          <p:nvPr/>
        </p:nvSpPr>
        <p:spPr>
          <a:xfrm>
            <a:off x="7068312" y="3468624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Multan — Mango &amp; Fruits</a:t>
            </a:r>
            <a:endParaRPr lang="en-US" sz="720" dirty="0"/>
          </a:p>
        </p:txBody>
      </p:sp>
      <p:sp>
        <p:nvSpPr>
          <p:cNvPr id="43" name="Shape 40"/>
          <p:cNvSpPr/>
          <p:nvPr/>
        </p:nvSpPr>
        <p:spPr>
          <a:xfrm>
            <a:off x="9418320" y="304800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4" name="Text 41"/>
          <p:cNvSpPr/>
          <p:nvPr/>
        </p:nvSpPr>
        <p:spPr>
          <a:xfrm>
            <a:off x="9528048" y="312115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Nazir Ali</a:t>
            </a:r>
            <a:endParaRPr lang="en-US" sz="900" dirty="0"/>
          </a:p>
        </p:txBody>
      </p:sp>
      <p:sp>
        <p:nvSpPr>
          <p:cNvPr id="45" name="Text 42"/>
          <p:cNvSpPr/>
          <p:nvPr/>
        </p:nvSpPr>
        <p:spPr>
          <a:xfrm>
            <a:off x="9528048" y="331317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46" name="Text 43"/>
          <p:cNvSpPr/>
          <p:nvPr/>
        </p:nvSpPr>
        <p:spPr>
          <a:xfrm>
            <a:off x="9528048" y="3468624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Gilgit — Cherries, Plums, Apricots, GB Ag</a:t>
            </a:r>
            <a:endParaRPr lang="en-US" sz="720" dirty="0"/>
          </a:p>
        </p:txBody>
      </p:sp>
      <p:sp>
        <p:nvSpPr>
          <p:cNvPr id="47" name="Shape 44"/>
          <p:cNvSpPr/>
          <p:nvPr/>
        </p:nvSpPr>
        <p:spPr>
          <a:xfrm>
            <a:off x="2039112" y="3895344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8" name="Text 45"/>
          <p:cNvSpPr/>
          <p:nvPr/>
        </p:nvSpPr>
        <p:spPr>
          <a:xfrm>
            <a:off x="2148840" y="396849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Hafiz Kamran Ahmed</a:t>
            </a:r>
            <a:endParaRPr lang="en-US" sz="900" dirty="0"/>
          </a:p>
        </p:txBody>
      </p:sp>
      <p:sp>
        <p:nvSpPr>
          <p:cNvPr id="49" name="Text 46"/>
          <p:cNvSpPr/>
          <p:nvPr/>
        </p:nvSpPr>
        <p:spPr>
          <a:xfrm>
            <a:off x="2148840" y="416052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50" name="Text 47"/>
          <p:cNvSpPr/>
          <p:nvPr/>
        </p:nvSpPr>
        <p:spPr>
          <a:xfrm>
            <a:off x="2148840" y="4315968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Faisalabad — Vegetables, Potato, Onion, C</a:t>
            </a:r>
            <a:endParaRPr lang="en-US" sz="720" dirty="0"/>
          </a:p>
        </p:txBody>
      </p:sp>
      <p:sp>
        <p:nvSpPr>
          <p:cNvPr id="51" name="Shape 48"/>
          <p:cNvSpPr/>
          <p:nvPr/>
        </p:nvSpPr>
        <p:spPr>
          <a:xfrm>
            <a:off x="4498848" y="3895344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2" name="Text 49"/>
          <p:cNvSpPr/>
          <p:nvPr/>
        </p:nvSpPr>
        <p:spPr>
          <a:xfrm>
            <a:off x="4608576" y="396849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Aurangzeb Jahangir</a:t>
            </a:r>
            <a:endParaRPr lang="en-US" sz="900" dirty="0"/>
          </a:p>
        </p:txBody>
      </p:sp>
      <p:sp>
        <p:nvSpPr>
          <p:cNvPr id="53" name="Text 50"/>
          <p:cNvSpPr/>
          <p:nvPr/>
        </p:nvSpPr>
        <p:spPr>
          <a:xfrm>
            <a:off x="4608576" y="416052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54" name="Text 51"/>
          <p:cNvSpPr/>
          <p:nvPr/>
        </p:nvSpPr>
        <p:spPr>
          <a:xfrm>
            <a:off x="4608576" y="4315968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Livestock, Meat, Poultry, Dairy</a:t>
            </a:r>
            <a:endParaRPr lang="en-US" sz="720" dirty="0"/>
          </a:p>
        </p:txBody>
      </p:sp>
      <p:sp>
        <p:nvSpPr>
          <p:cNvPr id="55" name="Shape 52"/>
          <p:cNvSpPr/>
          <p:nvPr/>
        </p:nvSpPr>
        <p:spPr>
          <a:xfrm>
            <a:off x="6958584" y="3895344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6" name="Text 53"/>
          <p:cNvSpPr/>
          <p:nvPr/>
        </p:nvSpPr>
        <p:spPr>
          <a:xfrm>
            <a:off x="7068312" y="396849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Kashmala Javaid</a:t>
            </a:r>
            <a:endParaRPr lang="en-US" sz="900" dirty="0"/>
          </a:p>
        </p:txBody>
      </p:sp>
      <p:sp>
        <p:nvSpPr>
          <p:cNvPr id="57" name="Text 54"/>
          <p:cNvSpPr/>
          <p:nvPr/>
        </p:nvSpPr>
        <p:spPr>
          <a:xfrm>
            <a:off x="7068312" y="416052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58" name="Text 55"/>
          <p:cNvSpPr/>
          <p:nvPr/>
        </p:nvSpPr>
        <p:spPr>
          <a:xfrm>
            <a:off x="7068312" y="4315968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Processed Food, Spices, Coffee, Tea, Baker…</a:t>
            </a:r>
            <a:endParaRPr lang="en-US" sz="720" dirty="0"/>
          </a:p>
        </p:txBody>
      </p:sp>
      <p:sp>
        <p:nvSpPr>
          <p:cNvPr id="59" name="Shape 56"/>
          <p:cNvSpPr/>
          <p:nvPr/>
        </p:nvSpPr>
        <p:spPr>
          <a:xfrm>
            <a:off x="457200" y="4779264"/>
            <a:ext cx="1417320" cy="737616"/>
          </a:xfrm>
          <a:prstGeom prst="roundRect">
            <a:avLst>
              <a:gd name="adj" fmla="val 7438"/>
            </a:avLst>
          </a:prstGeom>
          <a:solidFill>
            <a:srgbClr val="143257"/>
          </a:solidFill>
          <a:ln/>
        </p:spPr>
      </p:sp>
      <p:sp>
        <p:nvSpPr>
          <p:cNvPr id="60" name="Text 57"/>
          <p:cNvSpPr/>
          <p:nvPr/>
        </p:nvSpPr>
        <p:spPr>
          <a:xfrm>
            <a:off x="530352" y="4779264"/>
            <a:ext cx="1271016" cy="737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 / Manager</a:t>
            </a:r>
            <a:endParaRPr lang="en-US" sz="950" dirty="0"/>
          </a:p>
        </p:txBody>
      </p:sp>
      <p:sp>
        <p:nvSpPr>
          <p:cNvPr id="61" name="Text 58"/>
          <p:cNvSpPr/>
          <p:nvPr/>
        </p:nvSpPr>
        <p:spPr>
          <a:xfrm>
            <a:off x="512064" y="482498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  <p:sp>
        <p:nvSpPr>
          <p:cNvPr id="62" name="Shape 59"/>
          <p:cNvSpPr/>
          <p:nvPr/>
        </p:nvSpPr>
        <p:spPr>
          <a:xfrm>
            <a:off x="2039112" y="4779264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63" name="Text 60"/>
          <p:cNvSpPr/>
          <p:nvPr/>
        </p:nvSpPr>
        <p:spPr>
          <a:xfrm>
            <a:off x="2148840" y="4852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Iqra Ilyas</a:t>
            </a:r>
            <a:endParaRPr lang="en-US" sz="900" dirty="0"/>
          </a:p>
        </p:txBody>
      </p:sp>
      <p:sp>
        <p:nvSpPr>
          <p:cNvPr id="64" name="Text 61"/>
          <p:cNvSpPr/>
          <p:nvPr/>
        </p:nvSpPr>
        <p:spPr>
          <a:xfrm>
            <a:off x="2148840" y="5044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Manager</a:t>
            </a:r>
            <a:endParaRPr lang="en-US" sz="760" dirty="0"/>
          </a:p>
        </p:txBody>
      </p:sp>
      <p:sp>
        <p:nvSpPr>
          <p:cNvPr id="65" name="Text 62"/>
          <p:cNvSpPr/>
          <p:nvPr/>
        </p:nvSpPr>
        <p:spPr>
          <a:xfrm>
            <a:off x="2148840" y="5199888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Sugar, Confectionery, Honey, Sa</a:t>
            </a:r>
            <a:endParaRPr lang="en-US" sz="720" dirty="0"/>
          </a:p>
        </p:txBody>
      </p:sp>
      <p:sp>
        <p:nvSpPr>
          <p:cNvPr id="66" name="Shape 63"/>
          <p:cNvSpPr/>
          <p:nvPr/>
        </p:nvSpPr>
        <p:spPr>
          <a:xfrm>
            <a:off x="4498848" y="4779264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67" name="Text 64"/>
          <p:cNvSpPr/>
          <p:nvPr/>
        </p:nvSpPr>
        <p:spPr>
          <a:xfrm>
            <a:off x="4608576" y="4852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Arshia Fatima</a:t>
            </a:r>
            <a:endParaRPr lang="en-US" sz="900" dirty="0"/>
          </a:p>
        </p:txBody>
      </p:sp>
      <p:sp>
        <p:nvSpPr>
          <p:cNvPr id="68" name="Text 65"/>
          <p:cNvSpPr/>
          <p:nvPr/>
        </p:nvSpPr>
        <p:spPr>
          <a:xfrm>
            <a:off x="4608576" y="5044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Manager</a:t>
            </a:r>
            <a:endParaRPr lang="en-US" sz="760" dirty="0"/>
          </a:p>
        </p:txBody>
      </p:sp>
      <p:sp>
        <p:nvSpPr>
          <p:cNvPr id="69" name="Text 66"/>
          <p:cNvSpPr/>
          <p:nvPr/>
        </p:nvSpPr>
        <p:spPr>
          <a:xfrm>
            <a:off x="4608576" y="5199888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Islamabad — Herbal medicine, Confectioner</a:t>
            </a:r>
            <a:endParaRPr lang="en-US" sz="720" dirty="0"/>
          </a:p>
        </p:txBody>
      </p:sp>
      <p:sp>
        <p:nvSpPr>
          <p:cNvPr id="70" name="Shape 67"/>
          <p:cNvSpPr/>
          <p:nvPr/>
        </p:nvSpPr>
        <p:spPr>
          <a:xfrm>
            <a:off x="6958584" y="4779264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71" name="Text 68"/>
          <p:cNvSpPr/>
          <p:nvPr/>
        </p:nvSpPr>
        <p:spPr>
          <a:xfrm>
            <a:off x="7068312" y="4852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Zain-ul-Abideen</a:t>
            </a:r>
            <a:endParaRPr lang="en-US" sz="900" dirty="0"/>
          </a:p>
        </p:txBody>
      </p:sp>
      <p:sp>
        <p:nvSpPr>
          <p:cNvPr id="72" name="Text 69"/>
          <p:cNvSpPr/>
          <p:nvPr/>
        </p:nvSpPr>
        <p:spPr>
          <a:xfrm>
            <a:off x="7068312" y="5044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Manager</a:t>
            </a:r>
            <a:endParaRPr lang="en-US" sz="760" dirty="0"/>
          </a:p>
        </p:txBody>
      </p:sp>
      <p:sp>
        <p:nvSpPr>
          <p:cNvPr id="73" name="Text 70"/>
          <p:cNvSpPr/>
          <p:nvPr/>
        </p:nvSpPr>
        <p:spPr>
          <a:xfrm>
            <a:off x="7068312" y="5199888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Quetta — Olive &amp; related products</a:t>
            </a:r>
            <a:endParaRPr lang="en-US" sz="720" dirty="0"/>
          </a:p>
        </p:txBody>
      </p:sp>
      <p:sp>
        <p:nvSpPr>
          <p:cNvPr id="74" name="Shape 71"/>
          <p:cNvSpPr/>
          <p:nvPr/>
        </p:nvSpPr>
        <p:spPr>
          <a:xfrm>
            <a:off x="457200" y="5663184"/>
            <a:ext cx="1417320" cy="737616"/>
          </a:xfrm>
          <a:prstGeom prst="roundRect">
            <a:avLst>
              <a:gd name="adj" fmla="val 7438"/>
            </a:avLst>
          </a:prstGeom>
          <a:solidFill>
            <a:srgbClr val="143257"/>
          </a:solidFill>
          <a:ln/>
        </p:spPr>
      </p:sp>
      <p:sp>
        <p:nvSpPr>
          <p:cNvPr id="75" name="Text 72"/>
          <p:cNvSpPr/>
          <p:nvPr/>
        </p:nvSpPr>
        <p:spPr>
          <a:xfrm>
            <a:off x="530352" y="5663184"/>
            <a:ext cx="1271016" cy="737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Officers</a:t>
            </a:r>
            <a:endParaRPr lang="en-US" sz="950" dirty="0"/>
          </a:p>
        </p:txBody>
      </p:sp>
      <p:sp>
        <p:nvSpPr>
          <p:cNvPr id="76" name="Text 73"/>
          <p:cNvSpPr/>
          <p:nvPr/>
        </p:nvSpPr>
        <p:spPr>
          <a:xfrm>
            <a:off x="512064" y="570890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77" name="Shape 74"/>
          <p:cNvSpPr/>
          <p:nvPr/>
        </p:nvSpPr>
        <p:spPr>
          <a:xfrm>
            <a:off x="2039112" y="5663184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78" name="Text 75"/>
          <p:cNvSpPr/>
          <p:nvPr/>
        </p:nvSpPr>
        <p:spPr>
          <a:xfrm>
            <a:off x="2148840" y="573633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Kamran Lasi</a:t>
            </a:r>
            <a:endParaRPr lang="en-US" sz="900" dirty="0"/>
          </a:p>
        </p:txBody>
      </p:sp>
      <p:sp>
        <p:nvSpPr>
          <p:cNvPr id="79" name="Text 76"/>
          <p:cNvSpPr/>
          <p:nvPr/>
        </p:nvSpPr>
        <p:spPr>
          <a:xfrm>
            <a:off x="2148840" y="592836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Fisheries Analyst</a:t>
            </a:r>
            <a:endParaRPr lang="en-US" sz="760" dirty="0"/>
          </a:p>
        </p:txBody>
      </p:sp>
      <p:sp>
        <p:nvSpPr>
          <p:cNvPr id="80" name="Text 77"/>
          <p:cNvSpPr/>
          <p:nvPr/>
        </p:nvSpPr>
        <p:spPr>
          <a:xfrm>
            <a:off x="2148840" y="6083808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Seafood, Dates, Horticulture, S</a:t>
            </a:r>
            <a:endParaRPr lang="en-US" sz="720" dirty="0"/>
          </a:p>
        </p:txBody>
      </p:sp>
      <p:sp>
        <p:nvSpPr>
          <p:cNvPr id="81" name="Shape 78"/>
          <p:cNvSpPr/>
          <p:nvPr/>
        </p:nvSpPr>
        <p:spPr>
          <a:xfrm>
            <a:off x="4498848" y="5663184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82" name="Text 79"/>
          <p:cNvSpPr/>
          <p:nvPr/>
        </p:nvSpPr>
        <p:spPr>
          <a:xfrm>
            <a:off x="4608576" y="573633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Salma Jabbar</a:t>
            </a:r>
            <a:endParaRPr lang="en-US" sz="900" dirty="0"/>
          </a:p>
        </p:txBody>
      </p:sp>
      <p:sp>
        <p:nvSpPr>
          <p:cNvPr id="83" name="Text 80"/>
          <p:cNvSpPr/>
          <p:nvPr/>
        </p:nvSpPr>
        <p:spPr>
          <a:xfrm>
            <a:off x="4608576" y="592836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Associate</a:t>
            </a:r>
            <a:endParaRPr lang="en-US" sz="760" dirty="0"/>
          </a:p>
        </p:txBody>
      </p:sp>
      <p:sp>
        <p:nvSpPr>
          <p:cNvPr id="84" name="Text 81"/>
          <p:cNvSpPr/>
          <p:nvPr/>
        </p:nvSpPr>
        <p:spPr>
          <a:xfrm>
            <a:off x="4608576" y="6083808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Market Research &amp; Data Analysis</a:t>
            </a:r>
            <a:endParaRPr lang="en-US" sz="720" dirty="0"/>
          </a:p>
        </p:txBody>
      </p:sp>
      <p:sp>
        <p:nvSpPr>
          <p:cNvPr id="85" name="Text 82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86" name="Text 83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87" name="Text 84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Textile &amp; Leather Division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737616"/>
          </a:xfrm>
          <a:prstGeom prst="roundRect">
            <a:avLst>
              <a:gd name="adj" fmla="val 7438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737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712464" y="1353312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10" name="Text 7"/>
          <p:cNvSpPr/>
          <p:nvPr/>
        </p:nvSpPr>
        <p:spPr>
          <a:xfrm>
            <a:off x="3712464" y="1353312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2148840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Muhammad Arifullah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2148840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General</a:t>
            </a:r>
            <a:endParaRPr lang="en-US" sz="760" dirty="0"/>
          </a:p>
        </p:txBody>
      </p:sp>
      <p:sp>
        <p:nvSpPr>
          <p:cNvPr id="13" name="Text 10"/>
          <p:cNvSpPr/>
          <p:nvPr/>
        </p:nvSpPr>
        <p:spPr>
          <a:xfrm>
            <a:off x="2148840" y="1700784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Islamabad — Head of the Product Division</a:t>
            </a:r>
            <a:endParaRPr lang="en-US" sz="720" dirty="0"/>
          </a:p>
        </p:txBody>
      </p:sp>
      <p:sp>
        <p:nvSpPr>
          <p:cNvPr id="14" name="Shape 11"/>
          <p:cNvSpPr/>
          <p:nvPr/>
        </p:nvSpPr>
        <p:spPr>
          <a:xfrm>
            <a:off x="457200" y="2164080"/>
            <a:ext cx="1417320" cy="737616"/>
          </a:xfrm>
          <a:prstGeom prst="roundRect">
            <a:avLst>
              <a:gd name="adj" fmla="val 7438"/>
            </a:avLst>
          </a:prstGeom>
          <a:solidFill>
            <a:srgbClr val="143257"/>
          </a:solidFill>
          <a:ln/>
        </p:spPr>
      </p:sp>
      <p:sp>
        <p:nvSpPr>
          <p:cNvPr id="15" name="Text 12"/>
          <p:cNvSpPr/>
          <p:nvPr/>
        </p:nvSpPr>
        <p:spPr>
          <a:xfrm>
            <a:off x="530352" y="2164080"/>
            <a:ext cx="1271016" cy="737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/ Consultant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512064" y="220980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2039112" y="216408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3712464" y="2237232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19" name="Text 16"/>
          <p:cNvSpPr/>
          <p:nvPr/>
        </p:nvSpPr>
        <p:spPr>
          <a:xfrm>
            <a:off x="3712464" y="2237232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20" name="Text 17"/>
          <p:cNvSpPr/>
          <p:nvPr/>
        </p:nvSpPr>
        <p:spPr>
          <a:xfrm>
            <a:off x="2148840" y="223723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Mehwish Khadim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2148840" y="242925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22" name="Text 19"/>
          <p:cNvSpPr/>
          <p:nvPr/>
        </p:nvSpPr>
        <p:spPr>
          <a:xfrm>
            <a:off x="2148840" y="2584704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Textile</a:t>
            </a:r>
            <a:endParaRPr lang="en-US" sz="720" dirty="0"/>
          </a:p>
        </p:txBody>
      </p:sp>
      <p:sp>
        <p:nvSpPr>
          <p:cNvPr id="23" name="Shape 20"/>
          <p:cNvSpPr/>
          <p:nvPr/>
        </p:nvSpPr>
        <p:spPr>
          <a:xfrm>
            <a:off x="4498848" y="216408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BF1E4"/>
          </a:solidFill>
          <a:ln w="12700">
            <a:solidFill>
              <a:srgbClr val="C08A3E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4" name="Text 21"/>
          <p:cNvSpPr/>
          <p:nvPr/>
        </p:nvSpPr>
        <p:spPr>
          <a:xfrm>
            <a:off x="4590288" y="2237232"/>
            <a:ext cx="213055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9C6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VACANT / UNSANCTIONED</a:t>
            </a:r>
            <a:endParaRPr lang="en-US" sz="700" dirty="0"/>
          </a:p>
        </p:txBody>
      </p:sp>
      <p:sp>
        <p:nvSpPr>
          <p:cNvPr id="25" name="Text 22"/>
          <p:cNvSpPr/>
          <p:nvPr/>
        </p:nvSpPr>
        <p:spPr>
          <a:xfrm>
            <a:off x="4590288" y="2420112"/>
            <a:ext cx="2130552" cy="408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8A6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(Leather) - Vacant</a:t>
            </a:r>
            <a:endParaRPr lang="en-US" sz="850" dirty="0"/>
          </a:p>
        </p:txBody>
      </p:sp>
      <p:sp>
        <p:nvSpPr>
          <p:cNvPr id="26" name="Shape 23"/>
          <p:cNvSpPr/>
          <p:nvPr/>
        </p:nvSpPr>
        <p:spPr>
          <a:xfrm>
            <a:off x="457200" y="3048000"/>
            <a:ext cx="1417320" cy="1584960"/>
          </a:xfrm>
          <a:prstGeom prst="roundRect">
            <a:avLst>
              <a:gd name="adj" fmla="val 3871"/>
            </a:avLst>
          </a:prstGeom>
          <a:solidFill>
            <a:srgbClr val="143257"/>
          </a:solidFill>
          <a:ln/>
        </p:spPr>
      </p:sp>
      <p:sp>
        <p:nvSpPr>
          <p:cNvPr id="27" name="Text 24"/>
          <p:cNvSpPr/>
          <p:nvPr/>
        </p:nvSpPr>
        <p:spPr>
          <a:xfrm>
            <a:off x="530352" y="3048000"/>
            <a:ext cx="1271016" cy="1584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 / Manager</a:t>
            </a:r>
            <a:endParaRPr lang="en-US" sz="950" dirty="0"/>
          </a:p>
        </p:txBody>
      </p:sp>
      <p:sp>
        <p:nvSpPr>
          <p:cNvPr id="28" name="Text 25"/>
          <p:cNvSpPr/>
          <p:nvPr/>
        </p:nvSpPr>
        <p:spPr>
          <a:xfrm>
            <a:off x="512064" y="309372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00" dirty="0"/>
          </a:p>
        </p:txBody>
      </p:sp>
      <p:sp>
        <p:nvSpPr>
          <p:cNvPr id="29" name="Shape 26"/>
          <p:cNvSpPr/>
          <p:nvPr/>
        </p:nvSpPr>
        <p:spPr>
          <a:xfrm>
            <a:off x="2039112" y="304800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0" name="Text 27"/>
          <p:cNvSpPr/>
          <p:nvPr/>
        </p:nvSpPr>
        <p:spPr>
          <a:xfrm>
            <a:off x="2148840" y="312115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Hasnain Azhar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2148840" y="331317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32" name="Text 29"/>
          <p:cNvSpPr/>
          <p:nvPr/>
        </p:nvSpPr>
        <p:spPr>
          <a:xfrm>
            <a:off x="2148840" y="3468624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Islamabad — Delegation, Seminars, Webinar</a:t>
            </a:r>
            <a:endParaRPr lang="en-US" sz="720" dirty="0"/>
          </a:p>
        </p:txBody>
      </p:sp>
      <p:sp>
        <p:nvSpPr>
          <p:cNvPr id="33" name="Shape 30"/>
          <p:cNvSpPr/>
          <p:nvPr/>
        </p:nvSpPr>
        <p:spPr>
          <a:xfrm>
            <a:off x="4498848" y="304800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4" name="Text 31"/>
          <p:cNvSpPr/>
          <p:nvPr/>
        </p:nvSpPr>
        <p:spPr>
          <a:xfrm>
            <a:off x="4608576" y="312115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Sheheryar Khan</a:t>
            </a:r>
            <a:endParaRPr lang="en-US" sz="900" dirty="0"/>
          </a:p>
        </p:txBody>
      </p:sp>
      <p:sp>
        <p:nvSpPr>
          <p:cNvPr id="35" name="Text 32"/>
          <p:cNvSpPr/>
          <p:nvPr/>
        </p:nvSpPr>
        <p:spPr>
          <a:xfrm>
            <a:off x="4608576" y="331317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36" name="Text 33"/>
          <p:cNvSpPr/>
          <p:nvPr/>
        </p:nvSpPr>
        <p:spPr>
          <a:xfrm>
            <a:off x="4608576" y="3468624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Leather, Leather Garments &amp; Glov</a:t>
            </a:r>
            <a:endParaRPr lang="en-US" sz="720" dirty="0"/>
          </a:p>
        </p:txBody>
      </p:sp>
      <p:sp>
        <p:nvSpPr>
          <p:cNvPr id="37" name="Shape 34"/>
          <p:cNvSpPr/>
          <p:nvPr/>
        </p:nvSpPr>
        <p:spPr>
          <a:xfrm>
            <a:off x="6958584" y="304800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8" name="Text 35"/>
          <p:cNvSpPr/>
          <p:nvPr/>
        </p:nvSpPr>
        <p:spPr>
          <a:xfrm>
            <a:off x="7068312" y="312115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Farrukh H. Nasim Cheema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7068312" y="331317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40" name="Text 37"/>
          <p:cNvSpPr/>
          <p:nvPr/>
        </p:nvSpPr>
        <p:spPr>
          <a:xfrm>
            <a:off x="7068312" y="3468624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Carpet, Fabrics, Yarn Cotton (Ad</a:t>
            </a:r>
            <a:endParaRPr lang="en-US" sz="720" dirty="0"/>
          </a:p>
        </p:txBody>
      </p:sp>
      <p:sp>
        <p:nvSpPr>
          <p:cNvPr id="41" name="Shape 38"/>
          <p:cNvSpPr/>
          <p:nvPr/>
        </p:nvSpPr>
        <p:spPr>
          <a:xfrm>
            <a:off x="9418320" y="304800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2" name="Text 39"/>
          <p:cNvSpPr/>
          <p:nvPr/>
        </p:nvSpPr>
        <p:spPr>
          <a:xfrm>
            <a:off x="9528048" y="312115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Zameer Soomro</a:t>
            </a:r>
            <a:endParaRPr lang="en-US" sz="900" dirty="0"/>
          </a:p>
        </p:txBody>
      </p:sp>
      <p:sp>
        <p:nvSpPr>
          <p:cNvPr id="43" name="Text 40"/>
          <p:cNvSpPr/>
          <p:nvPr/>
        </p:nvSpPr>
        <p:spPr>
          <a:xfrm>
            <a:off x="9528048" y="331317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44" name="Text 41"/>
          <p:cNvSpPr/>
          <p:nvPr/>
        </p:nvSpPr>
        <p:spPr>
          <a:xfrm>
            <a:off x="9528048" y="3468624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Exhibition &amp; Coordination</a:t>
            </a:r>
            <a:endParaRPr lang="en-US" sz="720" dirty="0"/>
          </a:p>
        </p:txBody>
      </p:sp>
      <p:sp>
        <p:nvSpPr>
          <p:cNvPr id="45" name="Shape 42"/>
          <p:cNvSpPr/>
          <p:nvPr/>
        </p:nvSpPr>
        <p:spPr>
          <a:xfrm>
            <a:off x="2039112" y="3895344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6" name="Text 43"/>
          <p:cNvSpPr/>
          <p:nvPr/>
        </p:nvSpPr>
        <p:spPr>
          <a:xfrm>
            <a:off x="2148840" y="396849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Masroor Ahmed Korai</a:t>
            </a:r>
            <a:endParaRPr lang="en-US" sz="900" dirty="0"/>
          </a:p>
        </p:txBody>
      </p:sp>
      <p:sp>
        <p:nvSpPr>
          <p:cNvPr id="47" name="Text 44"/>
          <p:cNvSpPr/>
          <p:nvPr/>
        </p:nvSpPr>
        <p:spPr>
          <a:xfrm>
            <a:off x="2148840" y="416052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48" name="Text 45"/>
          <p:cNvSpPr/>
          <p:nvPr/>
        </p:nvSpPr>
        <p:spPr>
          <a:xfrm>
            <a:off x="2148840" y="4315968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Leather Coordination Karachi</a:t>
            </a:r>
            <a:endParaRPr lang="en-US" sz="720" dirty="0"/>
          </a:p>
        </p:txBody>
      </p:sp>
      <p:sp>
        <p:nvSpPr>
          <p:cNvPr id="49" name="Shape 46"/>
          <p:cNvSpPr/>
          <p:nvPr/>
        </p:nvSpPr>
        <p:spPr>
          <a:xfrm>
            <a:off x="457200" y="4779264"/>
            <a:ext cx="1417320" cy="737616"/>
          </a:xfrm>
          <a:prstGeom prst="roundRect">
            <a:avLst>
              <a:gd name="adj" fmla="val 7438"/>
            </a:avLst>
          </a:prstGeom>
          <a:solidFill>
            <a:srgbClr val="143257"/>
          </a:solidFill>
          <a:ln/>
        </p:spPr>
      </p:sp>
      <p:sp>
        <p:nvSpPr>
          <p:cNvPr id="50" name="Text 47"/>
          <p:cNvSpPr/>
          <p:nvPr/>
        </p:nvSpPr>
        <p:spPr>
          <a:xfrm>
            <a:off x="530352" y="4779264"/>
            <a:ext cx="1271016" cy="737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 / Manager</a:t>
            </a:r>
            <a:endParaRPr lang="en-US" sz="950" dirty="0"/>
          </a:p>
        </p:txBody>
      </p:sp>
      <p:sp>
        <p:nvSpPr>
          <p:cNvPr id="51" name="Text 48"/>
          <p:cNvSpPr/>
          <p:nvPr/>
        </p:nvSpPr>
        <p:spPr>
          <a:xfrm>
            <a:off x="512064" y="482498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  <p:sp>
        <p:nvSpPr>
          <p:cNvPr id="52" name="Shape 49"/>
          <p:cNvSpPr/>
          <p:nvPr/>
        </p:nvSpPr>
        <p:spPr>
          <a:xfrm>
            <a:off x="2039112" y="4779264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3" name="Text 50"/>
          <p:cNvSpPr/>
          <p:nvPr/>
        </p:nvSpPr>
        <p:spPr>
          <a:xfrm>
            <a:off x="2148840" y="4852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Muhammad Ahmed Khan</a:t>
            </a:r>
            <a:endParaRPr lang="en-US" sz="900" dirty="0"/>
          </a:p>
        </p:txBody>
      </p:sp>
      <p:sp>
        <p:nvSpPr>
          <p:cNvPr id="54" name="Text 51"/>
          <p:cNvSpPr/>
          <p:nvPr/>
        </p:nvSpPr>
        <p:spPr>
          <a:xfrm>
            <a:off x="2148840" y="5044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</a:t>
            </a:r>
            <a:endParaRPr lang="en-US" sz="760" dirty="0"/>
          </a:p>
        </p:txBody>
      </p:sp>
      <p:sp>
        <p:nvSpPr>
          <p:cNvPr id="55" name="Text 52"/>
          <p:cNvSpPr/>
          <p:nvPr/>
        </p:nvSpPr>
        <p:spPr>
          <a:xfrm>
            <a:off x="2148840" y="5199888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</a:t>
            </a:r>
            <a:endParaRPr lang="en-US" sz="720" dirty="0"/>
          </a:p>
        </p:txBody>
      </p:sp>
      <p:sp>
        <p:nvSpPr>
          <p:cNvPr id="56" name="Shape 53"/>
          <p:cNvSpPr/>
          <p:nvPr/>
        </p:nvSpPr>
        <p:spPr>
          <a:xfrm>
            <a:off x="4498848" y="4779264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7" name="Text 54"/>
          <p:cNvSpPr/>
          <p:nvPr/>
        </p:nvSpPr>
        <p:spPr>
          <a:xfrm>
            <a:off x="4608576" y="4852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Amna Shabbir</a:t>
            </a:r>
            <a:endParaRPr lang="en-US" sz="900" dirty="0"/>
          </a:p>
        </p:txBody>
      </p:sp>
      <p:sp>
        <p:nvSpPr>
          <p:cNvPr id="58" name="Text 55"/>
          <p:cNvSpPr/>
          <p:nvPr/>
        </p:nvSpPr>
        <p:spPr>
          <a:xfrm>
            <a:off x="4608576" y="5044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</a:t>
            </a:r>
            <a:endParaRPr lang="en-US" sz="760" dirty="0"/>
          </a:p>
        </p:txBody>
      </p:sp>
      <p:sp>
        <p:nvSpPr>
          <p:cNvPr id="59" name="Text 56"/>
          <p:cNvSpPr/>
          <p:nvPr/>
        </p:nvSpPr>
        <p:spPr>
          <a:xfrm>
            <a:off x="4608576" y="5199888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Home Textile</a:t>
            </a:r>
            <a:endParaRPr lang="en-US" sz="720" dirty="0"/>
          </a:p>
        </p:txBody>
      </p:sp>
      <p:sp>
        <p:nvSpPr>
          <p:cNvPr id="60" name="Shape 57"/>
          <p:cNvSpPr/>
          <p:nvPr/>
        </p:nvSpPr>
        <p:spPr>
          <a:xfrm>
            <a:off x="6958584" y="4779264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61" name="Text 58"/>
          <p:cNvSpPr/>
          <p:nvPr/>
        </p:nvSpPr>
        <p:spPr>
          <a:xfrm>
            <a:off x="7068312" y="4852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Saeed A. Tamimi</a:t>
            </a:r>
            <a:endParaRPr lang="en-US" sz="900" dirty="0"/>
          </a:p>
        </p:txBody>
      </p:sp>
      <p:sp>
        <p:nvSpPr>
          <p:cNvPr id="62" name="Text 59"/>
          <p:cNvSpPr/>
          <p:nvPr/>
        </p:nvSpPr>
        <p:spPr>
          <a:xfrm>
            <a:off x="7068312" y="5044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Manager</a:t>
            </a:r>
            <a:endParaRPr lang="en-US" sz="760" dirty="0"/>
          </a:p>
        </p:txBody>
      </p:sp>
      <p:sp>
        <p:nvSpPr>
          <p:cNvPr id="63" name="Text 60"/>
          <p:cNvSpPr/>
          <p:nvPr/>
        </p:nvSpPr>
        <p:spPr>
          <a:xfrm>
            <a:off x="7068312" y="5199888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High End Fashion Garments</a:t>
            </a:r>
            <a:endParaRPr lang="en-US" sz="720" dirty="0"/>
          </a:p>
        </p:txBody>
      </p:sp>
      <p:sp>
        <p:nvSpPr>
          <p:cNvPr id="64" name="Shape 61"/>
          <p:cNvSpPr/>
          <p:nvPr/>
        </p:nvSpPr>
        <p:spPr>
          <a:xfrm>
            <a:off x="457200" y="5663184"/>
            <a:ext cx="1417320" cy="737616"/>
          </a:xfrm>
          <a:prstGeom prst="roundRect">
            <a:avLst>
              <a:gd name="adj" fmla="val 7438"/>
            </a:avLst>
          </a:prstGeom>
          <a:solidFill>
            <a:srgbClr val="143257"/>
          </a:solidFill>
          <a:ln/>
        </p:spPr>
      </p:sp>
      <p:sp>
        <p:nvSpPr>
          <p:cNvPr id="65" name="Text 62"/>
          <p:cNvSpPr/>
          <p:nvPr/>
        </p:nvSpPr>
        <p:spPr>
          <a:xfrm>
            <a:off x="530352" y="5663184"/>
            <a:ext cx="1271016" cy="737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Officers</a:t>
            </a:r>
            <a:endParaRPr lang="en-US" sz="950" dirty="0"/>
          </a:p>
        </p:txBody>
      </p:sp>
      <p:sp>
        <p:nvSpPr>
          <p:cNvPr id="66" name="Text 63"/>
          <p:cNvSpPr/>
          <p:nvPr/>
        </p:nvSpPr>
        <p:spPr>
          <a:xfrm>
            <a:off x="512064" y="570890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67" name="Shape 64"/>
          <p:cNvSpPr/>
          <p:nvPr/>
        </p:nvSpPr>
        <p:spPr>
          <a:xfrm>
            <a:off x="2039112" y="5663184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68" name="Text 65"/>
          <p:cNvSpPr/>
          <p:nvPr/>
        </p:nvSpPr>
        <p:spPr>
          <a:xfrm>
            <a:off x="2148840" y="573633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Mahinder Kumar</a:t>
            </a:r>
            <a:endParaRPr lang="en-US" sz="900" dirty="0"/>
          </a:p>
        </p:txBody>
      </p:sp>
      <p:sp>
        <p:nvSpPr>
          <p:cNvPr id="69" name="Text 66"/>
          <p:cNvSpPr/>
          <p:nvPr/>
        </p:nvSpPr>
        <p:spPr>
          <a:xfrm>
            <a:off x="2148840" y="592836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Associate</a:t>
            </a:r>
            <a:endParaRPr lang="en-US" sz="760" dirty="0"/>
          </a:p>
        </p:txBody>
      </p:sp>
      <p:sp>
        <p:nvSpPr>
          <p:cNvPr id="70" name="Text 67"/>
          <p:cNvSpPr/>
          <p:nvPr/>
        </p:nvSpPr>
        <p:spPr>
          <a:xfrm>
            <a:off x="2148840" y="6083808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Research</a:t>
            </a:r>
            <a:endParaRPr lang="en-US" sz="720" dirty="0"/>
          </a:p>
        </p:txBody>
      </p:sp>
      <p:sp>
        <p:nvSpPr>
          <p:cNvPr id="71" name="Text 68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2" name="Text 69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73" name="Text 70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Engineering &amp; Minerals Division-I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2148840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Azhar Ali Dahar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2148840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General (On MCMC) – being looked after by Mr. Khalid Rasool</a:t>
            </a:r>
            <a:endParaRPr lang="en-US" sz="760" dirty="0"/>
          </a:p>
        </p:txBody>
      </p:sp>
      <p:sp>
        <p:nvSpPr>
          <p:cNvPr id="11" name="Text 8"/>
          <p:cNvSpPr/>
          <p:nvPr/>
        </p:nvSpPr>
        <p:spPr>
          <a:xfrm>
            <a:off x="2148840" y="170078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General (On MCMC) – being looked after by…</a:t>
            </a:r>
            <a:endParaRPr lang="en-US" sz="720" dirty="0"/>
          </a:p>
        </p:txBody>
      </p:sp>
      <p:sp>
        <p:nvSpPr>
          <p:cNvPr id="12" name="Shape 9"/>
          <p:cNvSpPr/>
          <p:nvPr/>
        </p:nvSpPr>
        <p:spPr>
          <a:xfrm>
            <a:off x="457200" y="2267712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13" name="Text 10"/>
          <p:cNvSpPr/>
          <p:nvPr/>
        </p:nvSpPr>
        <p:spPr>
          <a:xfrm>
            <a:off x="530352" y="2267712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/ Consultant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512064" y="231343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2039112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2148840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Arshad Rahim Khan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2148840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Consultant</a:t>
            </a:r>
            <a:endParaRPr lang="en-US" sz="760" dirty="0"/>
          </a:p>
        </p:txBody>
      </p:sp>
      <p:sp>
        <p:nvSpPr>
          <p:cNvPr id="18" name="Text 15"/>
          <p:cNvSpPr/>
          <p:nvPr/>
        </p:nvSpPr>
        <p:spPr>
          <a:xfrm>
            <a:off x="2148840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Pharma</a:t>
            </a:r>
            <a:endParaRPr lang="en-US" sz="720" dirty="0"/>
          </a:p>
        </p:txBody>
      </p:sp>
      <p:sp>
        <p:nvSpPr>
          <p:cNvPr id="19" name="Shape 16"/>
          <p:cNvSpPr/>
          <p:nvPr/>
        </p:nvSpPr>
        <p:spPr>
          <a:xfrm>
            <a:off x="4498848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6172200" y="2340864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21" name="Text 18"/>
          <p:cNvSpPr/>
          <p:nvPr/>
        </p:nvSpPr>
        <p:spPr>
          <a:xfrm>
            <a:off x="6172200" y="2340864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22" name="Text 19"/>
          <p:cNvSpPr/>
          <p:nvPr/>
        </p:nvSpPr>
        <p:spPr>
          <a:xfrm>
            <a:off x="4608576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Noor Ali Achakzai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4608576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24" name="Text 21"/>
          <p:cNvSpPr/>
          <p:nvPr/>
        </p:nvSpPr>
        <p:spPr>
          <a:xfrm>
            <a:off x="4608576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Quetta — Minerals / Iran</a:t>
            </a:r>
            <a:endParaRPr lang="en-US" sz="720" dirty="0"/>
          </a:p>
        </p:txBody>
      </p:sp>
      <p:sp>
        <p:nvSpPr>
          <p:cNvPr id="25" name="Shape 22"/>
          <p:cNvSpPr/>
          <p:nvPr/>
        </p:nvSpPr>
        <p:spPr>
          <a:xfrm>
            <a:off x="6958584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8631936" y="2340864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27" name="Text 24"/>
          <p:cNvSpPr/>
          <p:nvPr/>
        </p:nvSpPr>
        <p:spPr>
          <a:xfrm>
            <a:off x="8631936" y="2340864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28" name="Text 25"/>
          <p:cNvSpPr/>
          <p:nvPr/>
        </p:nvSpPr>
        <p:spPr>
          <a:xfrm>
            <a:off x="7068312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Khurram Ikram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7068312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30" name="Text 27"/>
          <p:cNvSpPr/>
          <p:nvPr/>
        </p:nvSpPr>
        <p:spPr>
          <a:xfrm>
            <a:off x="7068312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</a:t>
            </a:r>
            <a:endParaRPr lang="en-US" sz="720" dirty="0"/>
          </a:p>
        </p:txBody>
      </p:sp>
      <p:sp>
        <p:nvSpPr>
          <p:cNvPr id="31" name="Shape 28"/>
          <p:cNvSpPr/>
          <p:nvPr/>
        </p:nvSpPr>
        <p:spPr>
          <a:xfrm>
            <a:off x="457200" y="3255264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32" name="Text 29"/>
          <p:cNvSpPr/>
          <p:nvPr/>
        </p:nvSpPr>
        <p:spPr>
          <a:xfrm>
            <a:off x="530352" y="3255264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 / Manager</a:t>
            </a:r>
            <a:endParaRPr lang="en-US" sz="950" dirty="0"/>
          </a:p>
        </p:txBody>
      </p:sp>
      <p:sp>
        <p:nvSpPr>
          <p:cNvPr id="33" name="Text 30"/>
          <p:cNvSpPr/>
          <p:nvPr/>
        </p:nvSpPr>
        <p:spPr>
          <a:xfrm>
            <a:off x="512064" y="330098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  <p:sp>
        <p:nvSpPr>
          <p:cNvPr id="34" name="Shape 31"/>
          <p:cNvSpPr/>
          <p:nvPr/>
        </p:nvSpPr>
        <p:spPr>
          <a:xfrm>
            <a:off x="2039112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5" name="Text 32"/>
          <p:cNvSpPr/>
          <p:nvPr/>
        </p:nvSpPr>
        <p:spPr>
          <a:xfrm>
            <a:off x="2148840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Saba Shahzadi</a:t>
            </a:r>
            <a:endParaRPr lang="en-US" sz="900" dirty="0"/>
          </a:p>
        </p:txBody>
      </p:sp>
      <p:sp>
        <p:nvSpPr>
          <p:cNvPr id="36" name="Text 33"/>
          <p:cNvSpPr/>
          <p:nvPr/>
        </p:nvSpPr>
        <p:spPr>
          <a:xfrm>
            <a:off x="2148840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37" name="Text 34"/>
          <p:cNvSpPr/>
          <p:nvPr/>
        </p:nvSpPr>
        <p:spPr>
          <a:xfrm>
            <a:off x="2148840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Chemicals, Paints &amp; Plastics</a:t>
            </a:r>
            <a:endParaRPr lang="en-US" sz="720" dirty="0"/>
          </a:p>
        </p:txBody>
      </p:sp>
      <p:sp>
        <p:nvSpPr>
          <p:cNvPr id="38" name="Shape 35"/>
          <p:cNvSpPr/>
          <p:nvPr/>
        </p:nvSpPr>
        <p:spPr>
          <a:xfrm>
            <a:off x="4498848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9" name="Text 36"/>
          <p:cNvSpPr/>
          <p:nvPr/>
        </p:nvSpPr>
        <p:spPr>
          <a:xfrm>
            <a:off x="4608576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Sana Ali Khokhar</a:t>
            </a:r>
            <a:endParaRPr lang="en-US" sz="900" dirty="0"/>
          </a:p>
        </p:txBody>
      </p:sp>
      <p:sp>
        <p:nvSpPr>
          <p:cNvPr id="40" name="Text 37"/>
          <p:cNvSpPr/>
          <p:nvPr/>
        </p:nvSpPr>
        <p:spPr>
          <a:xfrm>
            <a:off x="4608576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41" name="Text 38"/>
          <p:cNvSpPr/>
          <p:nvPr/>
        </p:nvSpPr>
        <p:spPr>
          <a:xfrm>
            <a:off x="4608576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Pharmaceuticals &amp; Cosmetics</a:t>
            </a:r>
            <a:endParaRPr lang="en-US" sz="720" dirty="0"/>
          </a:p>
        </p:txBody>
      </p:sp>
      <p:sp>
        <p:nvSpPr>
          <p:cNvPr id="42" name="Shape 39"/>
          <p:cNvSpPr/>
          <p:nvPr/>
        </p:nvSpPr>
        <p:spPr>
          <a:xfrm>
            <a:off x="6958584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3" name="Text 40"/>
          <p:cNvSpPr/>
          <p:nvPr/>
        </p:nvSpPr>
        <p:spPr>
          <a:xfrm>
            <a:off x="7068312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Waqar Rasool</a:t>
            </a:r>
            <a:endParaRPr lang="en-US" sz="900" dirty="0"/>
          </a:p>
        </p:txBody>
      </p:sp>
      <p:sp>
        <p:nvSpPr>
          <p:cNvPr id="44" name="Text 41"/>
          <p:cNvSpPr/>
          <p:nvPr/>
        </p:nvSpPr>
        <p:spPr>
          <a:xfrm>
            <a:off x="7068312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45" name="Text 42"/>
          <p:cNvSpPr/>
          <p:nvPr/>
        </p:nvSpPr>
        <p:spPr>
          <a:xfrm>
            <a:off x="7068312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Multan — Safety Equipment</a:t>
            </a:r>
            <a:endParaRPr lang="en-US" sz="720" dirty="0"/>
          </a:p>
        </p:txBody>
      </p:sp>
      <p:sp>
        <p:nvSpPr>
          <p:cNvPr id="46" name="Shape 43"/>
          <p:cNvSpPr/>
          <p:nvPr/>
        </p:nvSpPr>
        <p:spPr>
          <a:xfrm>
            <a:off x="9418320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7" name="Text 44"/>
          <p:cNvSpPr/>
          <p:nvPr/>
        </p:nvSpPr>
        <p:spPr>
          <a:xfrm>
            <a:off x="9528048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Omer Bajwa</a:t>
            </a:r>
            <a:endParaRPr lang="en-US" sz="900" dirty="0"/>
          </a:p>
        </p:txBody>
      </p:sp>
      <p:sp>
        <p:nvSpPr>
          <p:cNvPr id="48" name="Text 45"/>
          <p:cNvSpPr/>
          <p:nvPr/>
        </p:nvSpPr>
        <p:spPr>
          <a:xfrm>
            <a:off x="9528048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49" name="Text 46"/>
          <p:cNvSpPr/>
          <p:nvPr/>
        </p:nvSpPr>
        <p:spPr>
          <a:xfrm>
            <a:off x="9528048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Construction, Furniture, Agri Ma</a:t>
            </a:r>
            <a:endParaRPr lang="en-US" sz="720" dirty="0"/>
          </a:p>
        </p:txBody>
      </p:sp>
      <p:sp>
        <p:nvSpPr>
          <p:cNvPr id="50" name="Shape 47"/>
          <p:cNvSpPr/>
          <p:nvPr/>
        </p:nvSpPr>
        <p:spPr>
          <a:xfrm>
            <a:off x="457200" y="4242816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51" name="Text 48"/>
          <p:cNvSpPr/>
          <p:nvPr/>
        </p:nvSpPr>
        <p:spPr>
          <a:xfrm>
            <a:off x="530352" y="4242816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 / Manager</a:t>
            </a:r>
            <a:endParaRPr lang="en-US" sz="950" dirty="0"/>
          </a:p>
        </p:txBody>
      </p:sp>
      <p:sp>
        <p:nvSpPr>
          <p:cNvPr id="52" name="Text 49"/>
          <p:cNvSpPr/>
          <p:nvPr/>
        </p:nvSpPr>
        <p:spPr>
          <a:xfrm>
            <a:off x="512064" y="428853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53" name="Shape 50"/>
          <p:cNvSpPr/>
          <p:nvPr/>
        </p:nvSpPr>
        <p:spPr>
          <a:xfrm>
            <a:off x="2039112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4" name="Text 51"/>
          <p:cNvSpPr/>
          <p:nvPr/>
        </p:nvSpPr>
        <p:spPr>
          <a:xfrm>
            <a:off x="2148840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Taha Farooq Gilani</a:t>
            </a:r>
            <a:endParaRPr lang="en-US" sz="900" dirty="0"/>
          </a:p>
        </p:txBody>
      </p:sp>
      <p:sp>
        <p:nvSpPr>
          <p:cNvPr id="55" name="Text 52"/>
          <p:cNvSpPr/>
          <p:nvPr/>
        </p:nvSpPr>
        <p:spPr>
          <a:xfrm>
            <a:off x="2148840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Manager</a:t>
            </a:r>
            <a:endParaRPr lang="en-US" sz="760" dirty="0"/>
          </a:p>
        </p:txBody>
      </p:sp>
      <p:sp>
        <p:nvSpPr>
          <p:cNvPr id="56" name="Text 53"/>
          <p:cNvSpPr/>
          <p:nvPr/>
        </p:nvSpPr>
        <p:spPr>
          <a:xfrm>
            <a:off x="2148840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Gems &amp; Jewellery</a:t>
            </a:r>
            <a:endParaRPr lang="en-US" sz="720" dirty="0"/>
          </a:p>
        </p:txBody>
      </p:sp>
      <p:sp>
        <p:nvSpPr>
          <p:cNvPr id="57" name="Shape 54"/>
          <p:cNvSpPr/>
          <p:nvPr/>
        </p:nvSpPr>
        <p:spPr>
          <a:xfrm>
            <a:off x="4498848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8" name="Text 55"/>
          <p:cNvSpPr/>
          <p:nvPr/>
        </p:nvSpPr>
        <p:spPr>
          <a:xfrm>
            <a:off x="4608576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Muhammad Yousuf Memon</a:t>
            </a:r>
            <a:endParaRPr lang="en-US" sz="900" dirty="0"/>
          </a:p>
        </p:txBody>
      </p:sp>
      <p:sp>
        <p:nvSpPr>
          <p:cNvPr id="59" name="Text 56"/>
          <p:cNvSpPr/>
          <p:nvPr/>
        </p:nvSpPr>
        <p:spPr>
          <a:xfrm>
            <a:off x="4608576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Manager</a:t>
            </a:r>
            <a:endParaRPr lang="en-US" sz="760" dirty="0"/>
          </a:p>
        </p:txBody>
      </p:sp>
      <p:sp>
        <p:nvSpPr>
          <p:cNvPr id="60" name="Text 57"/>
          <p:cNvSpPr/>
          <p:nvPr/>
        </p:nvSpPr>
        <p:spPr>
          <a:xfrm>
            <a:off x="4608576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Minerals</a:t>
            </a:r>
            <a:endParaRPr lang="en-US" sz="720" dirty="0"/>
          </a:p>
        </p:txBody>
      </p:sp>
      <p:sp>
        <p:nvSpPr>
          <p:cNvPr id="61" name="Shape 58"/>
          <p:cNvSpPr/>
          <p:nvPr/>
        </p:nvSpPr>
        <p:spPr>
          <a:xfrm>
            <a:off x="457200" y="5230368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62" name="Text 59"/>
          <p:cNvSpPr/>
          <p:nvPr/>
        </p:nvSpPr>
        <p:spPr>
          <a:xfrm>
            <a:off x="530352" y="5230368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Officers</a:t>
            </a:r>
            <a:endParaRPr lang="en-US" sz="950" dirty="0"/>
          </a:p>
        </p:txBody>
      </p:sp>
      <p:sp>
        <p:nvSpPr>
          <p:cNvPr id="63" name="Text 60"/>
          <p:cNvSpPr/>
          <p:nvPr/>
        </p:nvSpPr>
        <p:spPr>
          <a:xfrm>
            <a:off x="512064" y="527608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64" name="Shape 61"/>
          <p:cNvSpPr/>
          <p:nvPr/>
        </p:nvSpPr>
        <p:spPr>
          <a:xfrm>
            <a:off x="2039112" y="5230368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65" name="Text 62"/>
          <p:cNvSpPr/>
          <p:nvPr/>
        </p:nvSpPr>
        <p:spPr>
          <a:xfrm>
            <a:off x="2148840" y="5303520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Ihsanullah</a:t>
            </a:r>
            <a:endParaRPr lang="en-US" sz="900" dirty="0"/>
          </a:p>
        </p:txBody>
      </p:sp>
      <p:sp>
        <p:nvSpPr>
          <p:cNvPr id="66" name="Text 63"/>
          <p:cNvSpPr/>
          <p:nvPr/>
        </p:nvSpPr>
        <p:spPr>
          <a:xfrm>
            <a:off x="2148840" y="5495544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Sectoral Secretary</a:t>
            </a:r>
            <a:endParaRPr lang="en-US" sz="760" dirty="0"/>
          </a:p>
        </p:txBody>
      </p:sp>
      <p:sp>
        <p:nvSpPr>
          <p:cNvPr id="67" name="Text 64"/>
          <p:cNvSpPr/>
          <p:nvPr/>
        </p:nvSpPr>
        <p:spPr>
          <a:xfrm>
            <a:off x="2148840" y="5650992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- Pharma</a:t>
            </a:r>
            <a:endParaRPr lang="en-US" sz="720" dirty="0"/>
          </a:p>
        </p:txBody>
      </p:sp>
      <p:sp>
        <p:nvSpPr>
          <p:cNvPr id="68" name="Shape 65"/>
          <p:cNvSpPr/>
          <p:nvPr/>
        </p:nvSpPr>
        <p:spPr>
          <a:xfrm>
            <a:off x="4498848" y="5230368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69" name="Text 66"/>
          <p:cNvSpPr/>
          <p:nvPr/>
        </p:nvSpPr>
        <p:spPr>
          <a:xfrm>
            <a:off x="4608576" y="5303520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Basit Ali</a:t>
            </a:r>
            <a:endParaRPr lang="en-US" sz="900" dirty="0"/>
          </a:p>
        </p:txBody>
      </p:sp>
      <p:sp>
        <p:nvSpPr>
          <p:cNvPr id="70" name="Text 67"/>
          <p:cNvSpPr/>
          <p:nvPr/>
        </p:nvSpPr>
        <p:spPr>
          <a:xfrm>
            <a:off x="4608576" y="5495544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Associate</a:t>
            </a:r>
            <a:endParaRPr lang="en-US" sz="760" dirty="0"/>
          </a:p>
        </p:txBody>
      </p:sp>
      <p:sp>
        <p:nvSpPr>
          <p:cNvPr id="71" name="Text 68"/>
          <p:cNvSpPr/>
          <p:nvPr/>
        </p:nvSpPr>
        <p:spPr>
          <a:xfrm>
            <a:off x="4608576" y="5650992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Data</a:t>
            </a:r>
            <a:endParaRPr lang="en-US" sz="720" dirty="0"/>
          </a:p>
        </p:txBody>
      </p:sp>
      <p:sp>
        <p:nvSpPr>
          <p:cNvPr id="72" name="Text 69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3" name="Text 70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74" name="Text 71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Engineering &amp; Minerals Division-II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712464" y="1353312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10" name="Text 7"/>
          <p:cNvSpPr/>
          <p:nvPr/>
        </p:nvSpPr>
        <p:spPr>
          <a:xfrm>
            <a:off x="3712464" y="1353312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2148840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Khalid Rasool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2148840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General</a:t>
            </a:r>
            <a:endParaRPr lang="en-US" sz="760" dirty="0"/>
          </a:p>
        </p:txBody>
      </p:sp>
      <p:sp>
        <p:nvSpPr>
          <p:cNvPr id="13" name="Text 10"/>
          <p:cNvSpPr/>
          <p:nvPr/>
        </p:nvSpPr>
        <p:spPr>
          <a:xfrm>
            <a:off x="2148840" y="170078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Sialkot — Head of the Product Division</a:t>
            </a:r>
            <a:endParaRPr lang="en-US" sz="720" dirty="0"/>
          </a:p>
        </p:txBody>
      </p:sp>
      <p:sp>
        <p:nvSpPr>
          <p:cNvPr id="14" name="Shape 11"/>
          <p:cNvSpPr/>
          <p:nvPr/>
        </p:nvSpPr>
        <p:spPr>
          <a:xfrm>
            <a:off x="457200" y="2267712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15" name="Text 12"/>
          <p:cNvSpPr/>
          <p:nvPr/>
        </p:nvSpPr>
        <p:spPr>
          <a:xfrm>
            <a:off x="530352" y="2267712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/ Consultant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512064" y="231343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2039112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2148840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Nadia Faruqi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2148840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20" name="Text 17"/>
          <p:cNvSpPr/>
          <p:nvPr/>
        </p:nvSpPr>
        <p:spPr>
          <a:xfrm>
            <a:off x="2148840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Coordination</a:t>
            </a:r>
            <a:endParaRPr lang="en-US" sz="720" dirty="0"/>
          </a:p>
        </p:txBody>
      </p:sp>
      <p:sp>
        <p:nvSpPr>
          <p:cNvPr id="21" name="Shape 18"/>
          <p:cNvSpPr/>
          <p:nvPr/>
        </p:nvSpPr>
        <p:spPr>
          <a:xfrm>
            <a:off x="4498848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6172200" y="2340864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23" name="Text 20"/>
          <p:cNvSpPr/>
          <p:nvPr/>
        </p:nvSpPr>
        <p:spPr>
          <a:xfrm>
            <a:off x="6172200" y="2340864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24" name="Text 21"/>
          <p:cNvSpPr/>
          <p:nvPr/>
        </p:nvSpPr>
        <p:spPr>
          <a:xfrm>
            <a:off x="4608576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Ali Tamkeen Butt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4608576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26" name="Text 23"/>
          <p:cNvSpPr/>
          <p:nvPr/>
        </p:nvSpPr>
        <p:spPr>
          <a:xfrm>
            <a:off x="4608576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Sialkot — Admin (looks after Eng. II as Additional…</a:t>
            </a:r>
            <a:endParaRPr lang="en-US" sz="720" dirty="0"/>
          </a:p>
        </p:txBody>
      </p:sp>
      <p:sp>
        <p:nvSpPr>
          <p:cNvPr id="27" name="Shape 24"/>
          <p:cNvSpPr/>
          <p:nvPr/>
        </p:nvSpPr>
        <p:spPr>
          <a:xfrm>
            <a:off x="457200" y="3255264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28" name="Text 25"/>
          <p:cNvSpPr/>
          <p:nvPr/>
        </p:nvSpPr>
        <p:spPr>
          <a:xfrm>
            <a:off x="530352" y="3255264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 / Manager</a:t>
            </a:r>
            <a:endParaRPr lang="en-US" sz="950" dirty="0"/>
          </a:p>
        </p:txBody>
      </p:sp>
      <p:sp>
        <p:nvSpPr>
          <p:cNvPr id="29" name="Text 26"/>
          <p:cNvSpPr/>
          <p:nvPr/>
        </p:nvSpPr>
        <p:spPr>
          <a:xfrm>
            <a:off x="512064" y="330098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  <p:sp>
        <p:nvSpPr>
          <p:cNvPr id="30" name="Shape 27"/>
          <p:cNvSpPr/>
          <p:nvPr/>
        </p:nvSpPr>
        <p:spPr>
          <a:xfrm>
            <a:off x="2039112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1" name="Text 28"/>
          <p:cNvSpPr/>
          <p:nvPr/>
        </p:nvSpPr>
        <p:spPr>
          <a:xfrm>
            <a:off x="2148840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Faisal uz Zaman</a:t>
            </a:r>
            <a:endParaRPr lang="en-US" sz="900" dirty="0"/>
          </a:p>
        </p:txBody>
      </p:sp>
      <p:sp>
        <p:nvSpPr>
          <p:cNvPr id="32" name="Text 29"/>
          <p:cNvSpPr/>
          <p:nvPr/>
        </p:nvSpPr>
        <p:spPr>
          <a:xfrm>
            <a:off x="2148840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33" name="Text 30"/>
          <p:cNvSpPr/>
          <p:nvPr/>
        </p:nvSpPr>
        <p:spPr>
          <a:xfrm>
            <a:off x="2148840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Gujranwala — Fans, Appliances, Mobile Pho</a:t>
            </a:r>
            <a:endParaRPr lang="en-US" sz="720" dirty="0"/>
          </a:p>
        </p:txBody>
      </p:sp>
      <p:sp>
        <p:nvSpPr>
          <p:cNvPr id="34" name="Shape 31"/>
          <p:cNvSpPr/>
          <p:nvPr/>
        </p:nvSpPr>
        <p:spPr>
          <a:xfrm>
            <a:off x="4498848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5" name="Text 32"/>
          <p:cNvSpPr/>
          <p:nvPr/>
        </p:nvSpPr>
        <p:spPr>
          <a:xfrm>
            <a:off x="4608576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Jawad Ahsan Khawaja</a:t>
            </a:r>
            <a:endParaRPr lang="en-US" sz="900" dirty="0"/>
          </a:p>
        </p:txBody>
      </p:sp>
      <p:sp>
        <p:nvSpPr>
          <p:cNvPr id="36" name="Text 33"/>
          <p:cNvSpPr/>
          <p:nvPr/>
        </p:nvSpPr>
        <p:spPr>
          <a:xfrm>
            <a:off x="4608576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37" name="Text 34"/>
          <p:cNvSpPr/>
          <p:nvPr/>
        </p:nvSpPr>
        <p:spPr>
          <a:xfrm>
            <a:off x="4608576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Sialkot — Sports Goods &amp; Musical Instrume</a:t>
            </a:r>
            <a:endParaRPr lang="en-US" sz="720" dirty="0"/>
          </a:p>
        </p:txBody>
      </p:sp>
      <p:sp>
        <p:nvSpPr>
          <p:cNvPr id="38" name="Shape 35"/>
          <p:cNvSpPr/>
          <p:nvPr/>
        </p:nvSpPr>
        <p:spPr>
          <a:xfrm>
            <a:off x="6958584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9" name="Text 36"/>
          <p:cNvSpPr/>
          <p:nvPr/>
        </p:nvSpPr>
        <p:spPr>
          <a:xfrm>
            <a:off x="7068312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Ismail Haider</a:t>
            </a:r>
            <a:endParaRPr lang="en-US" sz="900" dirty="0"/>
          </a:p>
        </p:txBody>
      </p:sp>
      <p:sp>
        <p:nvSpPr>
          <p:cNvPr id="40" name="Text 37"/>
          <p:cNvSpPr/>
          <p:nvPr/>
        </p:nvSpPr>
        <p:spPr>
          <a:xfrm>
            <a:off x="7068312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41" name="Text 38"/>
          <p:cNvSpPr/>
          <p:nvPr/>
        </p:nvSpPr>
        <p:spPr>
          <a:xfrm>
            <a:off x="7068312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Multan — Autoparts, Electrical Machinery</a:t>
            </a:r>
            <a:endParaRPr lang="en-US" sz="720" dirty="0"/>
          </a:p>
        </p:txBody>
      </p:sp>
      <p:sp>
        <p:nvSpPr>
          <p:cNvPr id="42" name="Shape 39"/>
          <p:cNvSpPr/>
          <p:nvPr/>
        </p:nvSpPr>
        <p:spPr>
          <a:xfrm>
            <a:off x="457200" y="4242816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43" name="Text 40"/>
          <p:cNvSpPr/>
          <p:nvPr/>
        </p:nvSpPr>
        <p:spPr>
          <a:xfrm>
            <a:off x="530352" y="4242816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 / Manager</a:t>
            </a:r>
            <a:endParaRPr lang="en-US" sz="950" dirty="0"/>
          </a:p>
        </p:txBody>
      </p:sp>
      <p:sp>
        <p:nvSpPr>
          <p:cNvPr id="44" name="Text 41"/>
          <p:cNvSpPr/>
          <p:nvPr/>
        </p:nvSpPr>
        <p:spPr>
          <a:xfrm>
            <a:off x="512064" y="428853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  <p:sp>
        <p:nvSpPr>
          <p:cNvPr id="45" name="Shape 42"/>
          <p:cNvSpPr/>
          <p:nvPr/>
        </p:nvSpPr>
        <p:spPr>
          <a:xfrm>
            <a:off x="2039112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6" name="Text 43"/>
          <p:cNvSpPr/>
          <p:nvPr/>
        </p:nvSpPr>
        <p:spPr>
          <a:xfrm>
            <a:off x="2148840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Nida Rasheed</a:t>
            </a:r>
            <a:endParaRPr lang="en-US" sz="900" dirty="0"/>
          </a:p>
        </p:txBody>
      </p:sp>
      <p:sp>
        <p:nvSpPr>
          <p:cNvPr id="47" name="Text 44"/>
          <p:cNvSpPr/>
          <p:nvPr/>
        </p:nvSpPr>
        <p:spPr>
          <a:xfrm>
            <a:off x="2148840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</a:t>
            </a:r>
            <a:endParaRPr lang="en-US" sz="760" dirty="0"/>
          </a:p>
        </p:txBody>
      </p:sp>
      <p:sp>
        <p:nvSpPr>
          <p:cNvPr id="48" name="Text 45"/>
          <p:cNvSpPr/>
          <p:nvPr/>
        </p:nvSpPr>
        <p:spPr>
          <a:xfrm>
            <a:off x="2148840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Furniture (Product Officer)</a:t>
            </a:r>
            <a:endParaRPr lang="en-US" sz="720" dirty="0"/>
          </a:p>
        </p:txBody>
      </p:sp>
      <p:sp>
        <p:nvSpPr>
          <p:cNvPr id="49" name="Shape 46"/>
          <p:cNvSpPr/>
          <p:nvPr/>
        </p:nvSpPr>
        <p:spPr>
          <a:xfrm>
            <a:off x="4498848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0" name="Text 47"/>
          <p:cNvSpPr/>
          <p:nvPr/>
        </p:nvSpPr>
        <p:spPr>
          <a:xfrm>
            <a:off x="4608576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Muhammad Asif Butt</a:t>
            </a:r>
            <a:endParaRPr lang="en-US" sz="900" dirty="0"/>
          </a:p>
        </p:txBody>
      </p:sp>
      <p:sp>
        <p:nvSpPr>
          <p:cNvPr id="51" name="Text 48"/>
          <p:cNvSpPr/>
          <p:nvPr/>
        </p:nvSpPr>
        <p:spPr>
          <a:xfrm>
            <a:off x="4608576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</a:t>
            </a:r>
            <a:endParaRPr lang="en-US" sz="760" dirty="0"/>
          </a:p>
        </p:txBody>
      </p:sp>
      <p:sp>
        <p:nvSpPr>
          <p:cNvPr id="52" name="Text 49"/>
          <p:cNvSpPr/>
          <p:nvPr/>
        </p:nvSpPr>
        <p:spPr>
          <a:xfrm>
            <a:off x="4608576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Gujranwala — Mattresses</a:t>
            </a:r>
            <a:endParaRPr lang="en-US" sz="720" dirty="0"/>
          </a:p>
        </p:txBody>
      </p:sp>
      <p:sp>
        <p:nvSpPr>
          <p:cNvPr id="53" name="Shape 50"/>
          <p:cNvSpPr/>
          <p:nvPr/>
        </p:nvSpPr>
        <p:spPr>
          <a:xfrm>
            <a:off x="6958584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4" name="Text 51"/>
          <p:cNvSpPr/>
          <p:nvPr/>
        </p:nvSpPr>
        <p:spPr>
          <a:xfrm>
            <a:off x="7068312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Zainul Abdin</a:t>
            </a:r>
            <a:endParaRPr lang="en-US" sz="900" dirty="0"/>
          </a:p>
        </p:txBody>
      </p:sp>
      <p:sp>
        <p:nvSpPr>
          <p:cNvPr id="55" name="Text 52"/>
          <p:cNvSpPr/>
          <p:nvPr/>
        </p:nvSpPr>
        <p:spPr>
          <a:xfrm>
            <a:off x="7068312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</a:t>
            </a:r>
            <a:endParaRPr lang="en-US" sz="760" dirty="0"/>
          </a:p>
        </p:txBody>
      </p:sp>
      <p:sp>
        <p:nvSpPr>
          <p:cNvPr id="56" name="Text 53"/>
          <p:cNvSpPr/>
          <p:nvPr/>
        </p:nvSpPr>
        <p:spPr>
          <a:xfrm>
            <a:off x="7068312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Sialkot — Surgical equipment, Cutlery ute</a:t>
            </a:r>
            <a:endParaRPr lang="en-US" sz="720" dirty="0"/>
          </a:p>
        </p:txBody>
      </p:sp>
      <p:sp>
        <p:nvSpPr>
          <p:cNvPr id="57" name="Shape 54"/>
          <p:cNvSpPr/>
          <p:nvPr/>
        </p:nvSpPr>
        <p:spPr>
          <a:xfrm>
            <a:off x="457200" y="5230368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58" name="Text 55"/>
          <p:cNvSpPr/>
          <p:nvPr/>
        </p:nvSpPr>
        <p:spPr>
          <a:xfrm>
            <a:off x="530352" y="5230368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Officers</a:t>
            </a:r>
            <a:endParaRPr lang="en-US" sz="950" dirty="0"/>
          </a:p>
        </p:txBody>
      </p:sp>
      <p:sp>
        <p:nvSpPr>
          <p:cNvPr id="59" name="Text 56"/>
          <p:cNvSpPr/>
          <p:nvPr/>
        </p:nvSpPr>
        <p:spPr>
          <a:xfrm>
            <a:off x="512064" y="527608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60" name="Shape 57"/>
          <p:cNvSpPr/>
          <p:nvPr/>
        </p:nvSpPr>
        <p:spPr>
          <a:xfrm>
            <a:off x="2039112" y="5230368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61" name="Text 58"/>
          <p:cNvSpPr/>
          <p:nvPr/>
        </p:nvSpPr>
        <p:spPr>
          <a:xfrm>
            <a:off x="2148840" y="5303520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Muhammad Noman</a:t>
            </a:r>
            <a:endParaRPr lang="en-US" sz="900" dirty="0"/>
          </a:p>
        </p:txBody>
      </p:sp>
      <p:sp>
        <p:nvSpPr>
          <p:cNvPr id="62" name="Text 59"/>
          <p:cNvSpPr/>
          <p:nvPr/>
        </p:nvSpPr>
        <p:spPr>
          <a:xfrm>
            <a:off x="2148840" y="5495544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Sectoral Secretary</a:t>
            </a:r>
            <a:endParaRPr lang="en-US" sz="760" dirty="0"/>
          </a:p>
        </p:txBody>
      </p:sp>
      <p:sp>
        <p:nvSpPr>
          <p:cNvPr id="63" name="Text 60"/>
          <p:cNvSpPr/>
          <p:nvPr/>
        </p:nvSpPr>
        <p:spPr>
          <a:xfrm>
            <a:off x="2148840" y="5650992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Sialkot — Surgical Instruments</a:t>
            </a:r>
            <a:endParaRPr lang="en-US" sz="720" dirty="0"/>
          </a:p>
        </p:txBody>
      </p:sp>
      <p:sp>
        <p:nvSpPr>
          <p:cNvPr id="64" name="Text 61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65" name="Text 62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66" name="Text 63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Services Division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712464" y="1353312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10" name="Text 7"/>
          <p:cNvSpPr/>
          <p:nvPr/>
        </p:nvSpPr>
        <p:spPr>
          <a:xfrm>
            <a:off x="3712464" y="1353312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2148840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Rafia Syed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2148840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General</a:t>
            </a:r>
            <a:endParaRPr lang="en-US" sz="760" dirty="0"/>
          </a:p>
        </p:txBody>
      </p:sp>
      <p:sp>
        <p:nvSpPr>
          <p:cNvPr id="13" name="Text 10"/>
          <p:cNvSpPr/>
          <p:nvPr/>
        </p:nvSpPr>
        <p:spPr>
          <a:xfrm>
            <a:off x="2148840" y="170078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Head of the Product Division</a:t>
            </a:r>
            <a:endParaRPr lang="en-US" sz="720" dirty="0"/>
          </a:p>
        </p:txBody>
      </p:sp>
      <p:sp>
        <p:nvSpPr>
          <p:cNvPr id="14" name="Shape 11"/>
          <p:cNvSpPr/>
          <p:nvPr/>
        </p:nvSpPr>
        <p:spPr>
          <a:xfrm>
            <a:off x="457200" y="2267712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15" name="Text 12"/>
          <p:cNvSpPr/>
          <p:nvPr/>
        </p:nvSpPr>
        <p:spPr>
          <a:xfrm>
            <a:off x="530352" y="2267712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/ Consultant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512064" y="231343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2039112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2148840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Fazal Rehman Rao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2148840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20" name="Text 17"/>
          <p:cNvSpPr/>
          <p:nvPr/>
        </p:nvSpPr>
        <p:spPr>
          <a:xfrm>
            <a:off x="2148840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Faisalabad — Services</a:t>
            </a:r>
            <a:endParaRPr lang="en-US" sz="720" dirty="0"/>
          </a:p>
        </p:txBody>
      </p:sp>
      <p:sp>
        <p:nvSpPr>
          <p:cNvPr id="21" name="Shape 18"/>
          <p:cNvSpPr/>
          <p:nvPr/>
        </p:nvSpPr>
        <p:spPr>
          <a:xfrm>
            <a:off x="457200" y="3255264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22" name="Text 19"/>
          <p:cNvSpPr/>
          <p:nvPr/>
        </p:nvSpPr>
        <p:spPr>
          <a:xfrm>
            <a:off x="530352" y="3255264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 / Manager</a:t>
            </a:r>
            <a:endParaRPr lang="en-US" sz="950" dirty="0"/>
          </a:p>
        </p:txBody>
      </p:sp>
      <p:sp>
        <p:nvSpPr>
          <p:cNvPr id="23" name="Text 20"/>
          <p:cNvSpPr/>
          <p:nvPr/>
        </p:nvSpPr>
        <p:spPr>
          <a:xfrm>
            <a:off x="512064" y="330098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2039112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5" name="Text 22"/>
          <p:cNvSpPr/>
          <p:nvPr/>
        </p:nvSpPr>
        <p:spPr>
          <a:xfrm>
            <a:off x="2148840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Adil Mukhtar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2148840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27" name="Text 24"/>
          <p:cNvSpPr/>
          <p:nvPr/>
        </p:nvSpPr>
        <p:spPr>
          <a:xfrm>
            <a:off x="2148840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E-Commerce</a:t>
            </a:r>
            <a:endParaRPr lang="en-US" sz="720" dirty="0"/>
          </a:p>
        </p:txBody>
      </p:sp>
      <p:sp>
        <p:nvSpPr>
          <p:cNvPr id="28" name="Shape 25"/>
          <p:cNvSpPr/>
          <p:nvPr/>
        </p:nvSpPr>
        <p:spPr>
          <a:xfrm>
            <a:off x="4498848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9" name="Text 26"/>
          <p:cNvSpPr/>
          <p:nvPr/>
        </p:nvSpPr>
        <p:spPr>
          <a:xfrm>
            <a:off x="4608576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Muhammad Amir Khan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4608576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31" name="Text 28"/>
          <p:cNvSpPr/>
          <p:nvPr/>
        </p:nvSpPr>
        <p:spPr>
          <a:xfrm>
            <a:off x="4608576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Peshawar —Logistics</a:t>
            </a:r>
            <a:endParaRPr lang="en-US" sz="720" dirty="0"/>
          </a:p>
        </p:txBody>
      </p:sp>
      <p:sp>
        <p:nvSpPr>
          <p:cNvPr id="32" name="Shape 29"/>
          <p:cNvSpPr/>
          <p:nvPr/>
        </p:nvSpPr>
        <p:spPr>
          <a:xfrm>
            <a:off x="6958584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8631936" y="3328416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34" name="Text 31"/>
          <p:cNvSpPr/>
          <p:nvPr/>
        </p:nvSpPr>
        <p:spPr>
          <a:xfrm>
            <a:off x="8631936" y="3328416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35" name="Text 32"/>
          <p:cNvSpPr/>
          <p:nvPr/>
        </p:nvSpPr>
        <p:spPr>
          <a:xfrm>
            <a:off x="7068312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Usman Elahi</a:t>
            </a:r>
            <a:endParaRPr lang="en-US" sz="900" dirty="0"/>
          </a:p>
        </p:txBody>
      </p:sp>
      <p:sp>
        <p:nvSpPr>
          <p:cNvPr id="36" name="Text 33"/>
          <p:cNvSpPr/>
          <p:nvPr/>
        </p:nvSpPr>
        <p:spPr>
          <a:xfrm>
            <a:off x="7068312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37" name="Text 34"/>
          <p:cNvSpPr/>
          <p:nvPr/>
        </p:nvSpPr>
        <p:spPr>
          <a:xfrm>
            <a:off x="7068312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Coordination (Additional)</a:t>
            </a:r>
            <a:endParaRPr lang="en-US" sz="720" dirty="0"/>
          </a:p>
        </p:txBody>
      </p:sp>
      <p:sp>
        <p:nvSpPr>
          <p:cNvPr id="38" name="Shape 35"/>
          <p:cNvSpPr/>
          <p:nvPr/>
        </p:nvSpPr>
        <p:spPr>
          <a:xfrm>
            <a:off x="9418320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9" name="Text 36"/>
          <p:cNvSpPr/>
          <p:nvPr/>
        </p:nvSpPr>
        <p:spPr>
          <a:xfrm>
            <a:off x="9528048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Raheel Rao</a:t>
            </a:r>
            <a:endParaRPr lang="en-US" sz="900" dirty="0"/>
          </a:p>
        </p:txBody>
      </p:sp>
      <p:sp>
        <p:nvSpPr>
          <p:cNvPr id="40" name="Text 37"/>
          <p:cNvSpPr/>
          <p:nvPr/>
        </p:nvSpPr>
        <p:spPr>
          <a:xfrm>
            <a:off x="9528048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41" name="Text 38"/>
          <p:cNvSpPr/>
          <p:nvPr/>
        </p:nvSpPr>
        <p:spPr>
          <a:xfrm>
            <a:off x="9528048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IT</a:t>
            </a:r>
            <a:endParaRPr lang="en-US" sz="720" dirty="0"/>
          </a:p>
        </p:txBody>
      </p:sp>
      <p:sp>
        <p:nvSpPr>
          <p:cNvPr id="42" name="Shape 39"/>
          <p:cNvSpPr/>
          <p:nvPr/>
        </p:nvSpPr>
        <p:spPr>
          <a:xfrm>
            <a:off x="457200" y="4242816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43" name="Text 40"/>
          <p:cNvSpPr/>
          <p:nvPr/>
        </p:nvSpPr>
        <p:spPr>
          <a:xfrm>
            <a:off x="530352" y="4242816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 / Manager</a:t>
            </a:r>
            <a:endParaRPr lang="en-US" sz="950" dirty="0"/>
          </a:p>
        </p:txBody>
      </p:sp>
      <p:sp>
        <p:nvSpPr>
          <p:cNvPr id="44" name="Text 41"/>
          <p:cNvSpPr/>
          <p:nvPr/>
        </p:nvSpPr>
        <p:spPr>
          <a:xfrm>
            <a:off x="512064" y="428853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45" name="Shape 42"/>
          <p:cNvSpPr/>
          <p:nvPr/>
        </p:nvSpPr>
        <p:spPr>
          <a:xfrm>
            <a:off x="2039112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6" name="Text 43"/>
          <p:cNvSpPr/>
          <p:nvPr/>
        </p:nvSpPr>
        <p:spPr>
          <a:xfrm>
            <a:off x="2148840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Talha Majeed</a:t>
            </a:r>
            <a:endParaRPr lang="en-US" sz="900" dirty="0"/>
          </a:p>
        </p:txBody>
      </p:sp>
      <p:sp>
        <p:nvSpPr>
          <p:cNvPr id="47" name="Text 44"/>
          <p:cNvSpPr/>
          <p:nvPr/>
        </p:nvSpPr>
        <p:spPr>
          <a:xfrm>
            <a:off x="2148840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</a:t>
            </a:r>
            <a:endParaRPr lang="en-US" sz="760" dirty="0"/>
          </a:p>
        </p:txBody>
      </p:sp>
      <p:sp>
        <p:nvSpPr>
          <p:cNvPr id="48" name="Text 45"/>
          <p:cNvSpPr/>
          <p:nvPr/>
        </p:nvSpPr>
        <p:spPr>
          <a:xfrm>
            <a:off x="2148840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IT</a:t>
            </a:r>
            <a:endParaRPr lang="en-US" sz="720" dirty="0"/>
          </a:p>
        </p:txBody>
      </p:sp>
      <p:sp>
        <p:nvSpPr>
          <p:cNvPr id="49" name="Shape 46"/>
          <p:cNvSpPr/>
          <p:nvPr/>
        </p:nvSpPr>
        <p:spPr>
          <a:xfrm>
            <a:off x="4498848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0" name="Text 47"/>
          <p:cNvSpPr/>
          <p:nvPr/>
        </p:nvSpPr>
        <p:spPr>
          <a:xfrm>
            <a:off x="4608576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Muhammad Ali Yousuf</a:t>
            </a:r>
            <a:endParaRPr lang="en-US" sz="900" dirty="0"/>
          </a:p>
        </p:txBody>
      </p:sp>
      <p:sp>
        <p:nvSpPr>
          <p:cNvPr id="51" name="Text 48"/>
          <p:cNvSpPr/>
          <p:nvPr/>
        </p:nvSpPr>
        <p:spPr>
          <a:xfrm>
            <a:off x="4608576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Manager</a:t>
            </a:r>
            <a:endParaRPr lang="en-US" sz="760" dirty="0"/>
          </a:p>
        </p:txBody>
      </p:sp>
      <p:sp>
        <p:nvSpPr>
          <p:cNvPr id="52" name="Text 49"/>
          <p:cNvSpPr/>
          <p:nvPr/>
        </p:nvSpPr>
        <p:spPr>
          <a:xfrm>
            <a:off x="4608576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Tourism</a:t>
            </a:r>
            <a:endParaRPr lang="en-US" sz="720" dirty="0"/>
          </a:p>
        </p:txBody>
      </p:sp>
      <p:sp>
        <p:nvSpPr>
          <p:cNvPr id="53" name="Text 50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54" name="Text 51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55" name="Text 52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International Marketing Division-I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  ·  Africa · Far East · China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2148840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Abdul Kareem Memon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2148840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General</a:t>
            </a:r>
            <a:endParaRPr lang="en-US" sz="760" dirty="0"/>
          </a:p>
        </p:txBody>
      </p:sp>
      <p:sp>
        <p:nvSpPr>
          <p:cNvPr id="11" name="Text 8"/>
          <p:cNvSpPr/>
          <p:nvPr/>
        </p:nvSpPr>
        <p:spPr>
          <a:xfrm>
            <a:off x="2148840" y="170078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Head of the Marketing Division</a:t>
            </a:r>
            <a:endParaRPr lang="en-US" sz="720" dirty="0"/>
          </a:p>
        </p:txBody>
      </p:sp>
      <p:sp>
        <p:nvSpPr>
          <p:cNvPr id="12" name="Shape 9"/>
          <p:cNvSpPr/>
          <p:nvPr/>
        </p:nvSpPr>
        <p:spPr>
          <a:xfrm>
            <a:off x="4498848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172200" y="1353312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14" name="Text 11"/>
          <p:cNvSpPr/>
          <p:nvPr/>
        </p:nvSpPr>
        <p:spPr>
          <a:xfrm>
            <a:off x="6172200" y="1353312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15" name="Text 12"/>
          <p:cNvSpPr/>
          <p:nvPr/>
        </p:nvSpPr>
        <p:spPr>
          <a:xfrm>
            <a:off x="4608576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Khalid Rasool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4608576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General</a:t>
            </a:r>
            <a:endParaRPr lang="en-US" sz="760" dirty="0"/>
          </a:p>
        </p:txBody>
      </p:sp>
      <p:sp>
        <p:nvSpPr>
          <p:cNvPr id="17" name="Text 14"/>
          <p:cNvSpPr/>
          <p:nvPr/>
        </p:nvSpPr>
        <p:spPr>
          <a:xfrm>
            <a:off x="4608576" y="170078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Sialkot — Team Leader ASEAN *Additional Charge</a:t>
            </a:r>
            <a:endParaRPr lang="en-US" sz="720" dirty="0"/>
          </a:p>
        </p:txBody>
      </p:sp>
      <p:sp>
        <p:nvSpPr>
          <p:cNvPr id="18" name="Shape 15"/>
          <p:cNvSpPr/>
          <p:nvPr/>
        </p:nvSpPr>
        <p:spPr>
          <a:xfrm>
            <a:off x="457200" y="2267712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19" name="Text 16"/>
          <p:cNvSpPr/>
          <p:nvPr/>
        </p:nvSpPr>
        <p:spPr>
          <a:xfrm>
            <a:off x="530352" y="2267712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/ Consultant</a:t>
            </a:r>
            <a:endParaRPr lang="en-US" sz="950" dirty="0"/>
          </a:p>
        </p:txBody>
      </p:sp>
      <p:sp>
        <p:nvSpPr>
          <p:cNvPr id="20" name="Text 17"/>
          <p:cNvSpPr/>
          <p:nvPr/>
        </p:nvSpPr>
        <p:spPr>
          <a:xfrm>
            <a:off x="512064" y="231343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  <p:sp>
        <p:nvSpPr>
          <p:cNvPr id="21" name="Shape 18"/>
          <p:cNvSpPr/>
          <p:nvPr/>
        </p:nvSpPr>
        <p:spPr>
          <a:xfrm>
            <a:off x="2039112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2" name="Text 19"/>
          <p:cNvSpPr/>
          <p:nvPr/>
        </p:nvSpPr>
        <p:spPr>
          <a:xfrm>
            <a:off x="2148840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Zahid Qadeer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2148840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24" name="Text 21"/>
          <p:cNvSpPr/>
          <p:nvPr/>
        </p:nvSpPr>
        <p:spPr>
          <a:xfrm>
            <a:off x="2148840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Overall Incharge (Middle East, CARs, &amp; Sou…</a:t>
            </a:r>
            <a:endParaRPr lang="en-US" sz="720" dirty="0"/>
          </a:p>
        </p:txBody>
      </p:sp>
      <p:sp>
        <p:nvSpPr>
          <p:cNvPr id="25" name="Shape 22"/>
          <p:cNvSpPr/>
          <p:nvPr/>
        </p:nvSpPr>
        <p:spPr>
          <a:xfrm>
            <a:off x="4498848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6172200" y="2340864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27" name="Text 24"/>
          <p:cNvSpPr/>
          <p:nvPr/>
        </p:nvSpPr>
        <p:spPr>
          <a:xfrm>
            <a:off x="6172200" y="2340864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28" name="Text 25"/>
          <p:cNvSpPr/>
          <p:nvPr/>
        </p:nvSpPr>
        <p:spPr>
          <a:xfrm>
            <a:off x="4608576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Amanat Ali Leghari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4608576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30" name="Text 27"/>
          <p:cNvSpPr/>
          <p:nvPr/>
        </p:nvSpPr>
        <p:spPr>
          <a:xfrm>
            <a:off x="4608576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Asia, Madagascar, CARs, Oceania</a:t>
            </a:r>
            <a:endParaRPr lang="en-US" sz="720" dirty="0"/>
          </a:p>
        </p:txBody>
      </p:sp>
      <p:sp>
        <p:nvSpPr>
          <p:cNvPr id="31" name="Shape 28"/>
          <p:cNvSpPr/>
          <p:nvPr/>
        </p:nvSpPr>
        <p:spPr>
          <a:xfrm>
            <a:off x="6958584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2" name="Shape 29"/>
          <p:cNvSpPr/>
          <p:nvPr/>
        </p:nvSpPr>
        <p:spPr>
          <a:xfrm>
            <a:off x="8631936" y="2340864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33" name="Text 30"/>
          <p:cNvSpPr/>
          <p:nvPr/>
        </p:nvSpPr>
        <p:spPr>
          <a:xfrm>
            <a:off x="8631936" y="2340864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34" name="Text 31"/>
          <p:cNvSpPr/>
          <p:nvPr/>
        </p:nvSpPr>
        <p:spPr>
          <a:xfrm>
            <a:off x="7068312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Nadia Faruki</a:t>
            </a:r>
            <a:endParaRPr lang="en-US" sz="900" dirty="0"/>
          </a:p>
        </p:txBody>
      </p:sp>
      <p:sp>
        <p:nvSpPr>
          <p:cNvPr id="35" name="Text 32"/>
          <p:cNvSpPr/>
          <p:nvPr/>
        </p:nvSpPr>
        <p:spPr>
          <a:xfrm>
            <a:off x="7068312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36" name="Text 33"/>
          <p:cNvSpPr/>
          <p:nvPr/>
        </p:nvSpPr>
        <p:spPr>
          <a:xfrm>
            <a:off x="7068312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Middle East excluding KSA</a:t>
            </a:r>
            <a:endParaRPr lang="en-US" sz="720" dirty="0"/>
          </a:p>
        </p:txBody>
      </p:sp>
      <p:sp>
        <p:nvSpPr>
          <p:cNvPr id="37" name="Shape 34"/>
          <p:cNvSpPr/>
          <p:nvPr/>
        </p:nvSpPr>
        <p:spPr>
          <a:xfrm>
            <a:off x="457200" y="3255264"/>
            <a:ext cx="1417320" cy="1792224"/>
          </a:xfrm>
          <a:prstGeom prst="roundRect">
            <a:avLst>
              <a:gd name="adj" fmla="val 3871"/>
            </a:avLst>
          </a:prstGeom>
          <a:solidFill>
            <a:srgbClr val="143257"/>
          </a:solidFill>
          <a:ln/>
        </p:spPr>
      </p:sp>
      <p:sp>
        <p:nvSpPr>
          <p:cNvPr id="38" name="Text 35"/>
          <p:cNvSpPr/>
          <p:nvPr/>
        </p:nvSpPr>
        <p:spPr>
          <a:xfrm>
            <a:off x="530352" y="3255264"/>
            <a:ext cx="1271016" cy="1792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 / Manager</a:t>
            </a:r>
            <a:endParaRPr lang="en-US" sz="950" dirty="0"/>
          </a:p>
        </p:txBody>
      </p:sp>
      <p:sp>
        <p:nvSpPr>
          <p:cNvPr id="39" name="Text 36"/>
          <p:cNvSpPr/>
          <p:nvPr/>
        </p:nvSpPr>
        <p:spPr>
          <a:xfrm>
            <a:off x="512064" y="330098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00" dirty="0"/>
          </a:p>
        </p:txBody>
      </p:sp>
      <p:sp>
        <p:nvSpPr>
          <p:cNvPr id="40" name="Shape 37"/>
          <p:cNvSpPr/>
          <p:nvPr/>
        </p:nvSpPr>
        <p:spPr>
          <a:xfrm>
            <a:off x="2039112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1" name="Text 38"/>
          <p:cNvSpPr/>
          <p:nvPr/>
        </p:nvSpPr>
        <p:spPr>
          <a:xfrm>
            <a:off x="2148840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Mola Dad</a:t>
            </a:r>
            <a:endParaRPr lang="en-US" sz="900" dirty="0"/>
          </a:p>
        </p:txBody>
      </p:sp>
      <p:sp>
        <p:nvSpPr>
          <p:cNvPr id="42" name="Text 39"/>
          <p:cNvSpPr/>
          <p:nvPr/>
        </p:nvSpPr>
        <p:spPr>
          <a:xfrm>
            <a:off x="2148840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43" name="Text 40"/>
          <p:cNvSpPr/>
          <p:nvPr/>
        </p:nvSpPr>
        <p:spPr>
          <a:xfrm>
            <a:off x="2148840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Quetta — West &amp; East Africa</a:t>
            </a:r>
            <a:endParaRPr lang="en-US" sz="720" dirty="0"/>
          </a:p>
        </p:txBody>
      </p:sp>
      <p:sp>
        <p:nvSpPr>
          <p:cNvPr id="44" name="Shape 41"/>
          <p:cNvSpPr/>
          <p:nvPr/>
        </p:nvSpPr>
        <p:spPr>
          <a:xfrm>
            <a:off x="4498848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5" name="Text 42"/>
          <p:cNvSpPr/>
          <p:nvPr/>
        </p:nvSpPr>
        <p:spPr>
          <a:xfrm>
            <a:off x="4608576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Omer Hussan Bajwa</a:t>
            </a:r>
            <a:endParaRPr lang="en-US" sz="900" dirty="0"/>
          </a:p>
        </p:txBody>
      </p:sp>
      <p:sp>
        <p:nvSpPr>
          <p:cNvPr id="46" name="Text 43"/>
          <p:cNvSpPr/>
          <p:nvPr/>
        </p:nvSpPr>
        <p:spPr>
          <a:xfrm>
            <a:off x="4608576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47" name="Text 44"/>
          <p:cNvSpPr/>
          <p:nvPr/>
        </p:nvSpPr>
        <p:spPr>
          <a:xfrm>
            <a:off x="4608576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Indonesia &amp; Malaysia</a:t>
            </a:r>
            <a:endParaRPr lang="en-US" sz="720" dirty="0"/>
          </a:p>
        </p:txBody>
      </p:sp>
      <p:sp>
        <p:nvSpPr>
          <p:cNvPr id="48" name="Shape 45"/>
          <p:cNvSpPr/>
          <p:nvPr/>
        </p:nvSpPr>
        <p:spPr>
          <a:xfrm>
            <a:off x="6958584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9" name="Shape 46"/>
          <p:cNvSpPr/>
          <p:nvPr/>
        </p:nvSpPr>
        <p:spPr>
          <a:xfrm>
            <a:off x="8631936" y="3328416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50" name="Text 47"/>
          <p:cNvSpPr/>
          <p:nvPr/>
        </p:nvSpPr>
        <p:spPr>
          <a:xfrm>
            <a:off x="8631936" y="3328416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51" name="Text 48"/>
          <p:cNvSpPr/>
          <p:nvPr/>
        </p:nvSpPr>
        <p:spPr>
          <a:xfrm>
            <a:off x="7068312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Fida Hussain Mehsar</a:t>
            </a:r>
            <a:endParaRPr lang="en-US" sz="900" dirty="0"/>
          </a:p>
        </p:txBody>
      </p:sp>
      <p:sp>
        <p:nvSpPr>
          <p:cNvPr id="52" name="Text 49"/>
          <p:cNvSpPr/>
          <p:nvPr/>
        </p:nvSpPr>
        <p:spPr>
          <a:xfrm>
            <a:off x="7068312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53" name="Text 50"/>
          <p:cNvSpPr/>
          <p:nvPr/>
        </p:nvSpPr>
        <p:spPr>
          <a:xfrm>
            <a:off x="7068312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Sukkur — North &amp; South Africa</a:t>
            </a:r>
            <a:endParaRPr lang="en-US" sz="720" dirty="0"/>
          </a:p>
        </p:txBody>
      </p:sp>
      <p:sp>
        <p:nvSpPr>
          <p:cNvPr id="54" name="Shape 51"/>
          <p:cNvSpPr/>
          <p:nvPr/>
        </p:nvSpPr>
        <p:spPr>
          <a:xfrm>
            <a:off x="9418320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5" name="Text 52"/>
          <p:cNvSpPr/>
          <p:nvPr/>
        </p:nvSpPr>
        <p:spPr>
          <a:xfrm>
            <a:off x="9528048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Bakhtawer Akhter</a:t>
            </a:r>
            <a:endParaRPr lang="en-US" sz="900" dirty="0"/>
          </a:p>
        </p:txBody>
      </p:sp>
      <p:sp>
        <p:nvSpPr>
          <p:cNvPr id="56" name="Text 53"/>
          <p:cNvSpPr/>
          <p:nvPr/>
        </p:nvSpPr>
        <p:spPr>
          <a:xfrm>
            <a:off x="9528048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57" name="Text 54"/>
          <p:cNvSpPr/>
          <p:nvPr/>
        </p:nvSpPr>
        <p:spPr>
          <a:xfrm>
            <a:off x="9528048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South Asia &amp; Oceania</a:t>
            </a:r>
            <a:endParaRPr lang="en-US" sz="720" dirty="0"/>
          </a:p>
        </p:txBody>
      </p:sp>
      <p:sp>
        <p:nvSpPr>
          <p:cNvPr id="58" name="Shape 55"/>
          <p:cNvSpPr/>
          <p:nvPr/>
        </p:nvSpPr>
        <p:spPr>
          <a:xfrm>
            <a:off x="2039112" y="420624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9" name="Text 56"/>
          <p:cNvSpPr/>
          <p:nvPr/>
        </p:nvSpPr>
        <p:spPr>
          <a:xfrm>
            <a:off x="2148840" y="427939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Zahid Muhammad</a:t>
            </a:r>
            <a:endParaRPr lang="en-US" sz="900" dirty="0"/>
          </a:p>
        </p:txBody>
      </p:sp>
      <p:sp>
        <p:nvSpPr>
          <p:cNvPr id="60" name="Text 57"/>
          <p:cNvSpPr/>
          <p:nvPr/>
        </p:nvSpPr>
        <p:spPr>
          <a:xfrm>
            <a:off x="2148840" y="447141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61" name="Text 58"/>
          <p:cNvSpPr/>
          <p:nvPr/>
        </p:nvSpPr>
        <p:spPr>
          <a:xfrm>
            <a:off x="2148840" y="462686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Peshawar — Afghanistan</a:t>
            </a:r>
            <a:endParaRPr lang="en-US" sz="720" dirty="0"/>
          </a:p>
        </p:txBody>
      </p:sp>
      <p:sp>
        <p:nvSpPr>
          <p:cNvPr id="62" name="Shape 59"/>
          <p:cNvSpPr/>
          <p:nvPr/>
        </p:nvSpPr>
        <p:spPr>
          <a:xfrm>
            <a:off x="4498848" y="420624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63" name="Text 60"/>
          <p:cNvSpPr/>
          <p:nvPr/>
        </p:nvSpPr>
        <p:spPr>
          <a:xfrm>
            <a:off x="4608576" y="427939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Faisal Rashid Awan</a:t>
            </a:r>
            <a:endParaRPr lang="en-US" sz="900" dirty="0"/>
          </a:p>
        </p:txBody>
      </p:sp>
      <p:sp>
        <p:nvSpPr>
          <p:cNvPr id="64" name="Text 61"/>
          <p:cNvSpPr/>
          <p:nvPr/>
        </p:nvSpPr>
        <p:spPr>
          <a:xfrm>
            <a:off x="4608576" y="447141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65" name="Text 62"/>
          <p:cNvSpPr/>
          <p:nvPr/>
        </p:nvSpPr>
        <p:spPr>
          <a:xfrm>
            <a:off x="4608576" y="462686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China</a:t>
            </a:r>
            <a:endParaRPr lang="en-US" sz="720" dirty="0"/>
          </a:p>
        </p:txBody>
      </p:sp>
      <p:sp>
        <p:nvSpPr>
          <p:cNvPr id="66" name="Shape 63"/>
          <p:cNvSpPr/>
          <p:nvPr/>
        </p:nvSpPr>
        <p:spPr>
          <a:xfrm>
            <a:off x="6958584" y="420624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67" name="Text 64"/>
          <p:cNvSpPr/>
          <p:nvPr/>
        </p:nvSpPr>
        <p:spPr>
          <a:xfrm>
            <a:off x="7068312" y="427939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Mir Mohsin Bullo</a:t>
            </a:r>
            <a:endParaRPr lang="en-US" sz="900" dirty="0"/>
          </a:p>
        </p:txBody>
      </p:sp>
      <p:sp>
        <p:nvSpPr>
          <p:cNvPr id="68" name="Text 65"/>
          <p:cNvSpPr/>
          <p:nvPr/>
        </p:nvSpPr>
        <p:spPr>
          <a:xfrm>
            <a:off x="7068312" y="447141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69" name="Text 66"/>
          <p:cNvSpPr/>
          <p:nvPr/>
        </p:nvSpPr>
        <p:spPr>
          <a:xfrm>
            <a:off x="7068312" y="462686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Sukkur — Japan &amp; S. Korea</a:t>
            </a:r>
            <a:endParaRPr lang="en-US" sz="720" dirty="0"/>
          </a:p>
        </p:txBody>
      </p:sp>
      <p:sp>
        <p:nvSpPr>
          <p:cNvPr id="70" name="Shape 67"/>
          <p:cNvSpPr/>
          <p:nvPr/>
        </p:nvSpPr>
        <p:spPr>
          <a:xfrm>
            <a:off x="457200" y="5193792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71" name="Text 68"/>
          <p:cNvSpPr/>
          <p:nvPr/>
        </p:nvSpPr>
        <p:spPr>
          <a:xfrm>
            <a:off x="530352" y="5193792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 / Manager</a:t>
            </a:r>
            <a:endParaRPr lang="en-US" sz="950" dirty="0"/>
          </a:p>
        </p:txBody>
      </p:sp>
      <p:sp>
        <p:nvSpPr>
          <p:cNvPr id="72" name="Text 69"/>
          <p:cNvSpPr/>
          <p:nvPr/>
        </p:nvSpPr>
        <p:spPr>
          <a:xfrm>
            <a:off x="512064" y="523951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  <p:sp>
        <p:nvSpPr>
          <p:cNvPr id="73" name="Shape 70"/>
          <p:cNvSpPr/>
          <p:nvPr/>
        </p:nvSpPr>
        <p:spPr>
          <a:xfrm>
            <a:off x="2039112" y="519379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74" name="Text 71"/>
          <p:cNvSpPr/>
          <p:nvPr/>
        </p:nvSpPr>
        <p:spPr>
          <a:xfrm>
            <a:off x="2148840" y="526694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Naseer Ahmed Bhatti</a:t>
            </a:r>
            <a:endParaRPr lang="en-US" sz="900" dirty="0"/>
          </a:p>
        </p:txBody>
      </p:sp>
      <p:sp>
        <p:nvSpPr>
          <p:cNvPr id="75" name="Text 72"/>
          <p:cNvSpPr/>
          <p:nvPr/>
        </p:nvSpPr>
        <p:spPr>
          <a:xfrm>
            <a:off x="2148840" y="545896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Manager</a:t>
            </a:r>
            <a:endParaRPr lang="en-US" sz="760" dirty="0"/>
          </a:p>
        </p:txBody>
      </p:sp>
      <p:sp>
        <p:nvSpPr>
          <p:cNvPr id="76" name="Text 73"/>
          <p:cNvSpPr/>
          <p:nvPr/>
        </p:nvSpPr>
        <p:spPr>
          <a:xfrm>
            <a:off x="2148840" y="561441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KSA Desk Incharge</a:t>
            </a:r>
            <a:endParaRPr lang="en-US" sz="720" dirty="0"/>
          </a:p>
        </p:txBody>
      </p:sp>
      <p:sp>
        <p:nvSpPr>
          <p:cNvPr id="77" name="Shape 74"/>
          <p:cNvSpPr/>
          <p:nvPr/>
        </p:nvSpPr>
        <p:spPr>
          <a:xfrm>
            <a:off x="4498848" y="519379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78" name="Text 75"/>
          <p:cNvSpPr/>
          <p:nvPr/>
        </p:nvSpPr>
        <p:spPr>
          <a:xfrm>
            <a:off x="4608576" y="526694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Asima Siddique</a:t>
            </a:r>
            <a:endParaRPr lang="en-US" sz="900" dirty="0"/>
          </a:p>
        </p:txBody>
      </p:sp>
      <p:sp>
        <p:nvSpPr>
          <p:cNvPr id="79" name="Text 76"/>
          <p:cNvSpPr/>
          <p:nvPr/>
        </p:nvSpPr>
        <p:spPr>
          <a:xfrm>
            <a:off x="4608576" y="545896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Manager</a:t>
            </a:r>
            <a:endParaRPr lang="en-US" sz="760" dirty="0"/>
          </a:p>
        </p:txBody>
      </p:sp>
      <p:sp>
        <p:nvSpPr>
          <p:cNvPr id="80" name="Text 77"/>
          <p:cNvSpPr/>
          <p:nvPr/>
        </p:nvSpPr>
        <p:spPr>
          <a:xfrm>
            <a:off x="4608576" y="561441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Coordination</a:t>
            </a:r>
            <a:endParaRPr lang="en-US" sz="720" dirty="0"/>
          </a:p>
        </p:txBody>
      </p:sp>
      <p:sp>
        <p:nvSpPr>
          <p:cNvPr id="81" name="Shape 78"/>
          <p:cNvSpPr/>
          <p:nvPr/>
        </p:nvSpPr>
        <p:spPr>
          <a:xfrm>
            <a:off x="6958584" y="519379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82" name="Text 79"/>
          <p:cNvSpPr/>
          <p:nvPr/>
        </p:nvSpPr>
        <p:spPr>
          <a:xfrm>
            <a:off x="7068312" y="526694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Khurram Javed</a:t>
            </a:r>
            <a:endParaRPr lang="en-US" sz="900" dirty="0"/>
          </a:p>
        </p:txBody>
      </p:sp>
      <p:sp>
        <p:nvSpPr>
          <p:cNvPr id="83" name="Text 80"/>
          <p:cNvSpPr/>
          <p:nvPr/>
        </p:nvSpPr>
        <p:spPr>
          <a:xfrm>
            <a:off x="7068312" y="545896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Manager</a:t>
            </a:r>
            <a:endParaRPr lang="en-US" sz="760" dirty="0"/>
          </a:p>
        </p:txBody>
      </p:sp>
      <p:sp>
        <p:nvSpPr>
          <p:cNvPr id="84" name="Text 81"/>
          <p:cNvSpPr/>
          <p:nvPr/>
        </p:nvSpPr>
        <p:spPr>
          <a:xfrm>
            <a:off x="7068312" y="561441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Ethiopia</a:t>
            </a:r>
            <a:endParaRPr lang="en-US" sz="720" dirty="0"/>
          </a:p>
        </p:txBody>
      </p:sp>
      <p:sp>
        <p:nvSpPr>
          <p:cNvPr id="85" name="Text 82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86" name="Text 83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87" name="Text 84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International Marketing Division-II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  ·  Americas &amp; Europe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2148840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Fauzia Parveen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2148840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760" dirty="0"/>
          </a:p>
        </p:txBody>
      </p:sp>
      <p:sp>
        <p:nvSpPr>
          <p:cNvPr id="11" name="Text 8"/>
          <p:cNvSpPr/>
          <p:nvPr/>
        </p:nvSpPr>
        <p:spPr>
          <a:xfrm>
            <a:off x="2148840" y="170078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Head of the Product Division</a:t>
            </a:r>
            <a:endParaRPr lang="en-US" sz="720" dirty="0"/>
          </a:p>
        </p:txBody>
      </p:sp>
      <p:sp>
        <p:nvSpPr>
          <p:cNvPr id="12" name="Shape 9"/>
          <p:cNvSpPr/>
          <p:nvPr/>
        </p:nvSpPr>
        <p:spPr>
          <a:xfrm>
            <a:off x="457200" y="2267712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13" name="Text 10"/>
          <p:cNvSpPr/>
          <p:nvPr/>
        </p:nvSpPr>
        <p:spPr>
          <a:xfrm>
            <a:off x="530352" y="2267712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/ Consultant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512064" y="231343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2039112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2148840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Naheed Akhtar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2148840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18" name="Text 15"/>
          <p:cNvSpPr/>
          <p:nvPr/>
        </p:nvSpPr>
        <p:spPr>
          <a:xfrm>
            <a:off x="2148840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Faisalabad — North America (USA &amp; Canada)</a:t>
            </a:r>
            <a:endParaRPr lang="en-US" sz="720" dirty="0"/>
          </a:p>
        </p:txBody>
      </p:sp>
      <p:sp>
        <p:nvSpPr>
          <p:cNvPr id="19" name="Shape 16"/>
          <p:cNvSpPr/>
          <p:nvPr/>
        </p:nvSpPr>
        <p:spPr>
          <a:xfrm>
            <a:off x="4498848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4608576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Zahid Qadeer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4608576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22" name="Text 19"/>
          <p:cNvSpPr/>
          <p:nvPr/>
        </p:nvSpPr>
        <p:spPr>
          <a:xfrm>
            <a:off x="4608576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Additional</a:t>
            </a:r>
            <a:endParaRPr lang="en-US" sz="720" dirty="0"/>
          </a:p>
        </p:txBody>
      </p:sp>
      <p:sp>
        <p:nvSpPr>
          <p:cNvPr id="23" name="Shape 20"/>
          <p:cNvSpPr/>
          <p:nvPr/>
        </p:nvSpPr>
        <p:spPr>
          <a:xfrm>
            <a:off x="6958584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4" name="Text 21"/>
          <p:cNvSpPr/>
          <p:nvPr/>
        </p:nvSpPr>
        <p:spPr>
          <a:xfrm>
            <a:off x="7068312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Hasnain Haider Langah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7068312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26" name="Text 23"/>
          <p:cNvSpPr/>
          <p:nvPr/>
        </p:nvSpPr>
        <p:spPr>
          <a:xfrm>
            <a:off x="7068312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Multan — Europe (Incharge)</a:t>
            </a:r>
            <a:endParaRPr lang="en-US" sz="720" dirty="0"/>
          </a:p>
        </p:txBody>
      </p:sp>
      <p:sp>
        <p:nvSpPr>
          <p:cNvPr id="27" name="Shape 24"/>
          <p:cNvSpPr/>
          <p:nvPr/>
        </p:nvSpPr>
        <p:spPr>
          <a:xfrm>
            <a:off x="9418320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8" name="Shape 25"/>
          <p:cNvSpPr/>
          <p:nvPr/>
        </p:nvSpPr>
        <p:spPr>
          <a:xfrm>
            <a:off x="11091672" y="2340864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29" name="Text 26"/>
          <p:cNvSpPr/>
          <p:nvPr/>
        </p:nvSpPr>
        <p:spPr>
          <a:xfrm>
            <a:off x="11091672" y="2340864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30" name="Text 27"/>
          <p:cNvSpPr/>
          <p:nvPr/>
        </p:nvSpPr>
        <p:spPr>
          <a:xfrm>
            <a:off x="9528048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Fazal-ur-Rahman Rao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9528048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Director-</a:t>
            </a:r>
            <a:endParaRPr lang="en-US" sz="760" dirty="0"/>
          </a:p>
        </p:txBody>
      </p:sp>
      <p:sp>
        <p:nvSpPr>
          <p:cNvPr id="32" name="Text 29"/>
          <p:cNvSpPr/>
          <p:nvPr/>
        </p:nvSpPr>
        <p:spPr>
          <a:xfrm>
            <a:off x="9528048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Faisalabad — South American Region</a:t>
            </a:r>
            <a:endParaRPr lang="en-US" sz="720" dirty="0"/>
          </a:p>
        </p:txBody>
      </p:sp>
      <p:sp>
        <p:nvSpPr>
          <p:cNvPr id="33" name="Shape 30"/>
          <p:cNvSpPr/>
          <p:nvPr/>
        </p:nvSpPr>
        <p:spPr>
          <a:xfrm>
            <a:off x="457200" y="3255264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34" name="Text 31"/>
          <p:cNvSpPr/>
          <p:nvPr/>
        </p:nvSpPr>
        <p:spPr>
          <a:xfrm>
            <a:off x="530352" y="3255264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 / Manager</a:t>
            </a:r>
            <a:endParaRPr lang="en-US" sz="950" dirty="0"/>
          </a:p>
        </p:txBody>
      </p:sp>
      <p:sp>
        <p:nvSpPr>
          <p:cNvPr id="35" name="Text 32"/>
          <p:cNvSpPr/>
          <p:nvPr/>
        </p:nvSpPr>
        <p:spPr>
          <a:xfrm>
            <a:off x="512064" y="330098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36" name="Shape 33"/>
          <p:cNvSpPr/>
          <p:nvPr/>
        </p:nvSpPr>
        <p:spPr>
          <a:xfrm>
            <a:off x="2039112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7" name="Shape 34"/>
          <p:cNvSpPr/>
          <p:nvPr/>
        </p:nvSpPr>
        <p:spPr>
          <a:xfrm>
            <a:off x="3712464" y="3328416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38" name="Text 35"/>
          <p:cNvSpPr/>
          <p:nvPr/>
        </p:nvSpPr>
        <p:spPr>
          <a:xfrm>
            <a:off x="3712464" y="3328416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39" name="Text 36"/>
          <p:cNvSpPr/>
          <p:nvPr/>
        </p:nvSpPr>
        <p:spPr>
          <a:xfrm>
            <a:off x="2148840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Farrukh H. Nasim Cheema</a:t>
            </a:r>
            <a:endParaRPr lang="en-US" sz="900" dirty="0"/>
          </a:p>
        </p:txBody>
      </p:sp>
      <p:sp>
        <p:nvSpPr>
          <p:cNvPr id="40" name="Text 37"/>
          <p:cNvSpPr/>
          <p:nvPr/>
        </p:nvSpPr>
        <p:spPr>
          <a:xfrm>
            <a:off x="2148840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41" name="Text 38"/>
          <p:cNvSpPr/>
          <p:nvPr/>
        </p:nvSpPr>
        <p:spPr>
          <a:xfrm>
            <a:off x="2148840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Eastern Europe (Addl Charge)</a:t>
            </a:r>
            <a:endParaRPr lang="en-US" sz="720" dirty="0"/>
          </a:p>
        </p:txBody>
      </p:sp>
      <p:sp>
        <p:nvSpPr>
          <p:cNvPr id="42" name="Shape 39"/>
          <p:cNvSpPr/>
          <p:nvPr/>
        </p:nvSpPr>
        <p:spPr>
          <a:xfrm>
            <a:off x="4498848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3" name="Text 40"/>
          <p:cNvSpPr/>
          <p:nvPr/>
        </p:nvSpPr>
        <p:spPr>
          <a:xfrm>
            <a:off x="4608576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Syeda Alina Zehra Gilani</a:t>
            </a:r>
            <a:endParaRPr lang="en-US" sz="900" dirty="0"/>
          </a:p>
        </p:txBody>
      </p:sp>
      <p:sp>
        <p:nvSpPr>
          <p:cNvPr id="44" name="Text 41"/>
          <p:cNvSpPr/>
          <p:nvPr/>
        </p:nvSpPr>
        <p:spPr>
          <a:xfrm>
            <a:off x="4608576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45" name="Text 42"/>
          <p:cNvSpPr/>
          <p:nvPr/>
        </p:nvSpPr>
        <p:spPr>
          <a:xfrm>
            <a:off x="4608576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Western Europe</a:t>
            </a:r>
            <a:endParaRPr lang="en-US" sz="720" dirty="0"/>
          </a:p>
        </p:txBody>
      </p:sp>
      <p:sp>
        <p:nvSpPr>
          <p:cNvPr id="46" name="Shape 43"/>
          <p:cNvSpPr/>
          <p:nvPr/>
        </p:nvSpPr>
        <p:spPr>
          <a:xfrm>
            <a:off x="457200" y="4242816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47" name="Text 44"/>
          <p:cNvSpPr/>
          <p:nvPr/>
        </p:nvSpPr>
        <p:spPr>
          <a:xfrm>
            <a:off x="530352" y="4242816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Officers</a:t>
            </a:r>
            <a:endParaRPr lang="en-US" sz="950" dirty="0"/>
          </a:p>
        </p:txBody>
      </p:sp>
      <p:sp>
        <p:nvSpPr>
          <p:cNvPr id="48" name="Text 45"/>
          <p:cNvSpPr/>
          <p:nvPr/>
        </p:nvSpPr>
        <p:spPr>
          <a:xfrm>
            <a:off x="512064" y="428853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  <p:sp>
        <p:nvSpPr>
          <p:cNvPr id="49" name="Shape 46"/>
          <p:cNvSpPr/>
          <p:nvPr/>
        </p:nvSpPr>
        <p:spPr>
          <a:xfrm>
            <a:off x="2039112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0" name="Text 47"/>
          <p:cNvSpPr/>
          <p:nvPr/>
        </p:nvSpPr>
        <p:spPr>
          <a:xfrm>
            <a:off x="2148840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Muhammad Anas Mateen</a:t>
            </a:r>
            <a:endParaRPr lang="en-US" sz="900" dirty="0"/>
          </a:p>
        </p:txBody>
      </p:sp>
      <p:sp>
        <p:nvSpPr>
          <p:cNvPr id="51" name="Text 48"/>
          <p:cNvSpPr/>
          <p:nvPr/>
        </p:nvSpPr>
        <p:spPr>
          <a:xfrm>
            <a:off x="2148840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GSP Officer</a:t>
            </a:r>
            <a:endParaRPr lang="en-US" sz="760" dirty="0"/>
          </a:p>
        </p:txBody>
      </p:sp>
      <p:sp>
        <p:nvSpPr>
          <p:cNvPr id="52" name="Text 49"/>
          <p:cNvSpPr/>
          <p:nvPr/>
        </p:nvSpPr>
        <p:spPr>
          <a:xfrm>
            <a:off x="2148840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Faisalabad</a:t>
            </a:r>
            <a:endParaRPr lang="en-US" sz="720" dirty="0"/>
          </a:p>
        </p:txBody>
      </p:sp>
      <p:sp>
        <p:nvSpPr>
          <p:cNvPr id="53" name="Shape 50"/>
          <p:cNvSpPr/>
          <p:nvPr/>
        </p:nvSpPr>
        <p:spPr>
          <a:xfrm>
            <a:off x="4498848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4" name="Text 51"/>
          <p:cNvSpPr/>
          <p:nvPr/>
        </p:nvSpPr>
        <p:spPr>
          <a:xfrm>
            <a:off x="4608576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Shoaib</a:t>
            </a:r>
            <a:endParaRPr lang="en-US" sz="900" dirty="0"/>
          </a:p>
        </p:txBody>
      </p:sp>
      <p:sp>
        <p:nvSpPr>
          <p:cNvPr id="55" name="Text 52"/>
          <p:cNvSpPr/>
          <p:nvPr/>
        </p:nvSpPr>
        <p:spPr>
          <a:xfrm>
            <a:off x="4608576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GSP Officer</a:t>
            </a:r>
            <a:endParaRPr lang="en-US" sz="760" dirty="0"/>
          </a:p>
        </p:txBody>
      </p:sp>
      <p:sp>
        <p:nvSpPr>
          <p:cNvPr id="56" name="Text 53"/>
          <p:cNvSpPr/>
          <p:nvPr/>
        </p:nvSpPr>
        <p:spPr>
          <a:xfrm>
            <a:off x="4608576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Faisalabad</a:t>
            </a:r>
            <a:endParaRPr lang="en-US" sz="720" dirty="0"/>
          </a:p>
        </p:txBody>
      </p:sp>
      <p:sp>
        <p:nvSpPr>
          <p:cNvPr id="57" name="Shape 54"/>
          <p:cNvSpPr/>
          <p:nvPr/>
        </p:nvSpPr>
        <p:spPr>
          <a:xfrm>
            <a:off x="6958584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8" name="Text 55"/>
          <p:cNvSpPr/>
          <p:nvPr/>
        </p:nvSpPr>
        <p:spPr>
          <a:xfrm>
            <a:off x="7068312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Salik</a:t>
            </a:r>
            <a:endParaRPr lang="en-US" sz="900" dirty="0"/>
          </a:p>
        </p:txBody>
      </p:sp>
      <p:sp>
        <p:nvSpPr>
          <p:cNvPr id="59" name="Text 56"/>
          <p:cNvSpPr/>
          <p:nvPr/>
        </p:nvSpPr>
        <p:spPr>
          <a:xfrm>
            <a:off x="7068312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GSP Officer</a:t>
            </a:r>
            <a:endParaRPr lang="en-US" sz="760" dirty="0"/>
          </a:p>
        </p:txBody>
      </p:sp>
      <p:sp>
        <p:nvSpPr>
          <p:cNvPr id="60" name="Text 57"/>
          <p:cNvSpPr/>
          <p:nvPr/>
        </p:nvSpPr>
        <p:spPr>
          <a:xfrm>
            <a:off x="7068312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Faisalabad</a:t>
            </a:r>
            <a:endParaRPr lang="en-US" sz="720" dirty="0"/>
          </a:p>
        </p:txBody>
      </p:sp>
      <p:sp>
        <p:nvSpPr>
          <p:cNvPr id="61" name="Text 58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62" name="Text 59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63" name="Text 60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Trade Facilitation Division &amp; KEC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737616"/>
          </a:xfrm>
          <a:prstGeom prst="roundRect">
            <a:avLst>
              <a:gd name="adj" fmla="val 7438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737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712464" y="1353312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10" name="Text 7"/>
          <p:cNvSpPr/>
          <p:nvPr/>
        </p:nvSpPr>
        <p:spPr>
          <a:xfrm>
            <a:off x="3712464" y="1353312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2148840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Ishaq Shinwari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2148840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General</a:t>
            </a:r>
            <a:endParaRPr lang="en-US" sz="760" dirty="0"/>
          </a:p>
        </p:txBody>
      </p:sp>
      <p:sp>
        <p:nvSpPr>
          <p:cNvPr id="13" name="Text 10"/>
          <p:cNvSpPr/>
          <p:nvPr/>
        </p:nvSpPr>
        <p:spPr>
          <a:xfrm>
            <a:off x="2148840" y="1700784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Head TFD</a:t>
            </a:r>
            <a:endParaRPr lang="en-US" sz="720" dirty="0"/>
          </a:p>
        </p:txBody>
      </p:sp>
      <p:sp>
        <p:nvSpPr>
          <p:cNvPr id="14" name="Shape 11"/>
          <p:cNvSpPr/>
          <p:nvPr/>
        </p:nvSpPr>
        <p:spPr>
          <a:xfrm>
            <a:off x="457200" y="2164080"/>
            <a:ext cx="1417320" cy="737616"/>
          </a:xfrm>
          <a:prstGeom prst="roundRect">
            <a:avLst>
              <a:gd name="adj" fmla="val 7438"/>
            </a:avLst>
          </a:prstGeom>
          <a:solidFill>
            <a:srgbClr val="143257"/>
          </a:solidFill>
          <a:ln/>
        </p:spPr>
      </p:sp>
      <p:sp>
        <p:nvSpPr>
          <p:cNvPr id="15" name="Text 12"/>
          <p:cNvSpPr/>
          <p:nvPr/>
        </p:nvSpPr>
        <p:spPr>
          <a:xfrm>
            <a:off x="530352" y="2164080"/>
            <a:ext cx="1271016" cy="737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/ Consultant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512064" y="220980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2039112" y="216408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3712464" y="2237232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19" name="Text 16"/>
          <p:cNvSpPr/>
          <p:nvPr/>
        </p:nvSpPr>
        <p:spPr>
          <a:xfrm>
            <a:off x="3712464" y="2237232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20" name="Text 17"/>
          <p:cNvSpPr/>
          <p:nvPr/>
        </p:nvSpPr>
        <p:spPr>
          <a:xfrm>
            <a:off x="2148840" y="223723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Salman Jhokio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2148840" y="242925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22" name="Text 19"/>
          <p:cNvSpPr/>
          <p:nvPr/>
        </p:nvSpPr>
        <p:spPr>
          <a:xfrm>
            <a:off x="2148840" y="2584704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</a:t>
            </a:r>
            <a:endParaRPr lang="en-US" sz="720" dirty="0"/>
          </a:p>
        </p:txBody>
      </p:sp>
      <p:sp>
        <p:nvSpPr>
          <p:cNvPr id="23" name="Shape 20"/>
          <p:cNvSpPr/>
          <p:nvPr/>
        </p:nvSpPr>
        <p:spPr>
          <a:xfrm>
            <a:off x="4498848" y="216408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BF1E4"/>
          </a:solidFill>
          <a:ln w="12700">
            <a:solidFill>
              <a:srgbClr val="C08A3E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4" name="Text 21"/>
          <p:cNvSpPr/>
          <p:nvPr/>
        </p:nvSpPr>
        <p:spPr>
          <a:xfrm>
            <a:off x="4590288" y="2237232"/>
            <a:ext cx="213055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9C6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VACANT / UNSANCTIONED</a:t>
            </a:r>
            <a:endParaRPr lang="en-US" sz="700" dirty="0"/>
          </a:p>
        </p:txBody>
      </p:sp>
      <p:sp>
        <p:nvSpPr>
          <p:cNvPr id="25" name="Text 22"/>
          <p:cNvSpPr/>
          <p:nvPr/>
        </p:nvSpPr>
        <p:spPr>
          <a:xfrm>
            <a:off x="4590288" y="2420112"/>
            <a:ext cx="2130552" cy="408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8A6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Vacant</a:t>
            </a:r>
            <a:endParaRPr lang="en-US" sz="850" dirty="0"/>
          </a:p>
        </p:txBody>
      </p:sp>
      <p:sp>
        <p:nvSpPr>
          <p:cNvPr id="26" name="Shape 23"/>
          <p:cNvSpPr/>
          <p:nvPr/>
        </p:nvSpPr>
        <p:spPr>
          <a:xfrm>
            <a:off x="457200" y="3048000"/>
            <a:ext cx="1417320" cy="1584960"/>
          </a:xfrm>
          <a:prstGeom prst="roundRect">
            <a:avLst>
              <a:gd name="adj" fmla="val 3871"/>
            </a:avLst>
          </a:prstGeom>
          <a:solidFill>
            <a:srgbClr val="143257"/>
          </a:solidFill>
          <a:ln/>
        </p:spPr>
      </p:sp>
      <p:sp>
        <p:nvSpPr>
          <p:cNvPr id="27" name="Text 24"/>
          <p:cNvSpPr/>
          <p:nvPr/>
        </p:nvSpPr>
        <p:spPr>
          <a:xfrm>
            <a:off x="530352" y="3048000"/>
            <a:ext cx="1271016" cy="1584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 / Manager</a:t>
            </a:r>
            <a:endParaRPr lang="en-US" sz="950" dirty="0"/>
          </a:p>
        </p:txBody>
      </p:sp>
      <p:sp>
        <p:nvSpPr>
          <p:cNvPr id="28" name="Text 25"/>
          <p:cNvSpPr/>
          <p:nvPr/>
        </p:nvSpPr>
        <p:spPr>
          <a:xfrm>
            <a:off x="512064" y="309372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00" dirty="0"/>
          </a:p>
        </p:txBody>
      </p:sp>
      <p:sp>
        <p:nvSpPr>
          <p:cNvPr id="29" name="Shape 26"/>
          <p:cNvSpPr/>
          <p:nvPr/>
        </p:nvSpPr>
        <p:spPr>
          <a:xfrm>
            <a:off x="2039112" y="304800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0" name="Text 27"/>
          <p:cNvSpPr/>
          <p:nvPr/>
        </p:nvSpPr>
        <p:spPr>
          <a:xfrm>
            <a:off x="2148840" y="312115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Qazi Muhammad Shareef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2148840" y="331317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32" name="Text 29"/>
          <p:cNvSpPr/>
          <p:nvPr/>
        </p:nvSpPr>
        <p:spPr>
          <a:xfrm>
            <a:off x="2148840" y="3468624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Help Desk</a:t>
            </a:r>
            <a:endParaRPr lang="en-US" sz="720" dirty="0"/>
          </a:p>
        </p:txBody>
      </p:sp>
      <p:sp>
        <p:nvSpPr>
          <p:cNvPr id="33" name="Shape 30"/>
          <p:cNvSpPr/>
          <p:nvPr/>
        </p:nvSpPr>
        <p:spPr>
          <a:xfrm>
            <a:off x="4498848" y="304800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4" name="Text 31"/>
          <p:cNvSpPr/>
          <p:nvPr/>
        </p:nvSpPr>
        <p:spPr>
          <a:xfrm>
            <a:off x="4608576" y="312115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Muhammad Najeeb Siddiqui</a:t>
            </a:r>
            <a:endParaRPr lang="en-US" sz="900" dirty="0"/>
          </a:p>
        </p:txBody>
      </p:sp>
      <p:sp>
        <p:nvSpPr>
          <p:cNvPr id="35" name="Text 32"/>
          <p:cNvSpPr/>
          <p:nvPr/>
        </p:nvSpPr>
        <p:spPr>
          <a:xfrm>
            <a:off x="4608576" y="331317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36" name="Text 33"/>
          <p:cNvSpPr/>
          <p:nvPr/>
        </p:nvSpPr>
        <p:spPr>
          <a:xfrm>
            <a:off x="4608576" y="3468624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</a:t>
            </a:r>
            <a:endParaRPr lang="en-US" sz="720" dirty="0"/>
          </a:p>
        </p:txBody>
      </p:sp>
      <p:sp>
        <p:nvSpPr>
          <p:cNvPr id="37" name="Shape 34"/>
          <p:cNvSpPr/>
          <p:nvPr/>
        </p:nvSpPr>
        <p:spPr>
          <a:xfrm>
            <a:off x="6958584" y="304800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8" name="Text 35"/>
          <p:cNvSpPr/>
          <p:nvPr/>
        </p:nvSpPr>
        <p:spPr>
          <a:xfrm>
            <a:off x="7068312" y="312115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Prem Chand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7068312" y="331317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40" name="Text 37"/>
          <p:cNvSpPr/>
          <p:nvPr/>
        </p:nvSpPr>
        <p:spPr>
          <a:xfrm>
            <a:off x="7068312" y="3468624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EDF</a:t>
            </a:r>
            <a:endParaRPr lang="en-US" sz="720" dirty="0"/>
          </a:p>
        </p:txBody>
      </p:sp>
      <p:sp>
        <p:nvSpPr>
          <p:cNvPr id="41" name="Shape 38"/>
          <p:cNvSpPr/>
          <p:nvPr/>
        </p:nvSpPr>
        <p:spPr>
          <a:xfrm>
            <a:off x="9418320" y="3048000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2" name="Text 39"/>
          <p:cNvSpPr/>
          <p:nvPr/>
        </p:nvSpPr>
        <p:spPr>
          <a:xfrm>
            <a:off x="9528048" y="312115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Saifullah Panhwar</a:t>
            </a:r>
            <a:endParaRPr lang="en-US" sz="900" dirty="0"/>
          </a:p>
        </p:txBody>
      </p:sp>
      <p:sp>
        <p:nvSpPr>
          <p:cNvPr id="43" name="Text 40"/>
          <p:cNvSpPr/>
          <p:nvPr/>
        </p:nvSpPr>
        <p:spPr>
          <a:xfrm>
            <a:off x="9528048" y="331317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44" name="Text 41"/>
          <p:cNvSpPr/>
          <p:nvPr/>
        </p:nvSpPr>
        <p:spPr>
          <a:xfrm>
            <a:off x="9528048" y="3468624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Expo Centre</a:t>
            </a:r>
            <a:endParaRPr lang="en-US" sz="720" dirty="0"/>
          </a:p>
        </p:txBody>
      </p:sp>
      <p:sp>
        <p:nvSpPr>
          <p:cNvPr id="45" name="Shape 42"/>
          <p:cNvSpPr/>
          <p:nvPr/>
        </p:nvSpPr>
        <p:spPr>
          <a:xfrm>
            <a:off x="2039112" y="3895344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6" name="Shape 43"/>
          <p:cNvSpPr/>
          <p:nvPr/>
        </p:nvSpPr>
        <p:spPr>
          <a:xfrm>
            <a:off x="3712464" y="3968496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47" name="Text 44"/>
          <p:cNvSpPr/>
          <p:nvPr/>
        </p:nvSpPr>
        <p:spPr>
          <a:xfrm>
            <a:off x="3712464" y="3968496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48" name="Text 45"/>
          <p:cNvSpPr/>
          <p:nvPr/>
        </p:nvSpPr>
        <p:spPr>
          <a:xfrm>
            <a:off x="2148840" y="396849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Farzana Abbasi</a:t>
            </a:r>
            <a:endParaRPr lang="en-US" sz="900" dirty="0"/>
          </a:p>
        </p:txBody>
      </p:sp>
      <p:sp>
        <p:nvSpPr>
          <p:cNvPr id="49" name="Text 46"/>
          <p:cNvSpPr/>
          <p:nvPr/>
        </p:nvSpPr>
        <p:spPr>
          <a:xfrm>
            <a:off x="2148840" y="416052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50" name="Text 47"/>
          <p:cNvSpPr/>
          <p:nvPr/>
        </p:nvSpPr>
        <p:spPr>
          <a:xfrm>
            <a:off x="2148840" y="4315968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Media (Addl Charge PHDEC)</a:t>
            </a:r>
            <a:endParaRPr lang="en-US" sz="720" dirty="0"/>
          </a:p>
        </p:txBody>
      </p:sp>
      <p:sp>
        <p:nvSpPr>
          <p:cNvPr id="51" name="Shape 48"/>
          <p:cNvSpPr/>
          <p:nvPr/>
        </p:nvSpPr>
        <p:spPr>
          <a:xfrm>
            <a:off x="457200" y="4779264"/>
            <a:ext cx="1417320" cy="737616"/>
          </a:xfrm>
          <a:prstGeom prst="roundRect">
            <a:avLst>
              <a:gd name="adj" fmla="val 7438"/>
            </a:avLst>
          </a:prstGeom>
          <a:solidFill>
            <a:srgbClr val="143257"/>
          </a:solidFill>
          <a:ln/>
        </p:spPr>
      </p:sp>
      <p:sp>
        <p:nvSpPr>
          <p:cNvPr id="52" name="Text 49"/>
          <p:cNvSpPr/>
          <p:nvPr/>
        </p:nvSpPr>
        <p:spPr>
          <a:xfrm>
            <a:off x="530352" y="4779264"/>
            <a:ext cx="1271016" cy="737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 / Manager</a:t>
            </a:r>
            <a:endParaRPr lang="en-US" sz="950" dirty="0"/>
          </a:p>
        </p:txBody>
      </p:sp>
      <p:sp>
        <p:nvSpPr>
          <p:cNvPr id="53" name="Text 50"/>
          <p:cNvSpPr/>
          <p:nvPr/>
        </p:nvSpPr>
        <p:spPr>
          <a:xfrm>
            <a:off x="512064" y="482498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54" name="Shape 51"/>
          <p:cNvSpPr/>
          <p:nvPr/>
        </p:nvSpPr>
        <p:spPr>
          <a:xfrm>
            <a:off x="2039112" y="4779264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5" name="Shape 52"/>
          <p:cNvSpPr/>
          <p:nvPr/>
        </p:nvSpPr>
        <p:spPr>
          <a:xfrm>
            <a:off x="3712464" y="4852416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56" name="Text 53"/>
          <p:cNvSpPr/>
          <p:nvPr/>
        </p:nvSpPr>
        <p:spPr>
          <a:xfrm>
            <a:off x="3712464" y="4852416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57" name="Text 54"/>
          <p:cNvSpPr/>
          <p:nvPr/>
        </p:nvSpPr>
        <p:spPr>
          <a:xfrm>
            <a:off x="2148840" y="4852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Muhammad Idrees Jalbani</a:t>
            </a:r>
            <a:endParaRPr lang="en-US" sz="900" dirty="0"/>
          </a:p>
        </p:txBody>
      </p:sp>
      <p:sp>
        <p:nvSpPr>
          <p:cNvPr id="58" name="Text 55"/>
          <p:cNvSpPr/>
          <p:nvPr/>
        </p:nvSpPr>
        <p:spPr>
          <a:xfrm>
            <a:off x="2148840" y="5044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</a:t>
            </a:r>
            <a:endParaRPr lang="en-US" sz="760" dirty="0"/>
          </a:p>
        </p:txBody>
      </p:sp>
      <p:sp>
        <p:nvSpPr>
          <p:cNvPr id="59" name="Text 56"/>
          <p:cNvSpPr/>
          <p:nvPr/>
        </p:nvSpPr>
        <p:spPr>
          <a:xfrm>
            <a:off x="2148840" y="5199888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NETP (Addl Charge SMEs)</a:t>
            </a:r>
            <a:endParaRPr lang="en-US" sz="720" dirty="0"/>
          </a:p>
        </p:txBody>
      </p:sp>
      <p:sp>
        <p:nvSpPr>
          <p:cNvPr id="60" name="Shape 57"/>
          <p:cNvSpPr/>
          <p:nvPr/>
        </p:nvSpPr>
        <p:spPr>
          <a:xfrm>
            <a:off x="457200" y="5663184"/>
            <a:ext cx="1417320" cy="737616"/>
          </a:xfrm>
          <a:prstGeom prst="roundRect">
            <a:avLst>
              <a:gd name="adj" fmla="val 7438"/>
            </a:avLst>
          </a:prstGeom>
          <a:solidFill>
            <a:srgbClr val="143257"/>
          </a:solidFill>
          <a:ln/>
        </p:spPr>
      </p:sp>
      <p:sp>
        <p:nvSpPr>
          <p:cNvPr id="61" name="Text 58"/>
          <p:cNvSpPr/>
          <p:nvPr/>
        </p:nvSpPr>
        <p:spPr>
          <a:xfrm>
            <a:off x="530352" y="5663184"/>
            <a:ext cx="1271016" cy="737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Officers</a:t>
            </a:r>
            <a:endParaRPr lang="en-US" sz="950" dirty="0"/>
          </a:p>
        </p:txBody>
      </p:sp>
      <p:sp>
        <p:nvSpPr>
          <p:cNvPr id="62" name="Text 59"/>
          <p:cNvSpPr/>
          <p:nvPr/>
        </p:nvSpPr>
        <p:spPr>
          <a:xfrm>
            <a:off x="512064" y="570890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  <p:sp>
        <p:nvSpPr>
          <p:cNvPr id="63" name="Shape 60"/>
          <p:cNvSpPr/>
          <p:nvPr/>
        </p:nvSpPr>
        <p:spPr>
          <a:xfrm>
            <a:off x="2039112" y="5663184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64" name="Text 61"/>
          <p:cNvSpPr/>
          <p:nvPr/>
        </p:nvSpPr>
        <p:spPr>
          <a:xfrm>
            <a:off x="2148840" y="573633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Yasir Faqooqui</a:t>
            </a:r>
            <a:endParaRPr lang="en-US" sz="900" dirty="0"/>
          </a:p>
        </p:txBody>
      </p:sp>
      <p:sp>
        <p:nvSpPr>
          <p:cNvPr id="65" name="Text 62"/>
          <p:cNvSpPr/>
          <p:nvPr/>
        </p:nvSpPr>
        <p:spPr>
          <a:xfrm>
            <a:off x="2148840" y="592836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Associate</a:t>
            </a:r>
            <a:endParaRPr lang="en-US" sz="760" dirty="0"/>
          </a:p>
        </p:txBody>
      </p:sp>
      <p:sp>
        <p:nvSpPr>
          <p:cNvPr id="66" name="Text 63"/>
          <p:cNvSpPr/>
          <p:nvPr/>
        </p:nvSpPr>
        <p:spPr>
          <a:xfrm>
            <a:off x="2148840" y="6083808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Publication</a:t>
            </a:r>
            <a:endParaRPr lang="en-US" sz="720" dirty="0"/>
          </a:p>
        </p:txBody>
      </p:sp>
      <p:sp>
        <p:nvSpPr>
          <p:cNvPr id="67" name="Shape 64"/>
          <p:cNvSpPr/>
          <p:nvPr/>
        </p:nvSpPr>
        <p:spPr>
          <a:xfrm>
            <a:off x="4498848" y="5663184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68" name="Text 65"/>
          <p:cNvSpPr/>
          <p:nvPr/>
        </p:nvSpPr>
        <p:spPr>
          <a:xfrm>
            <a:off x="4608576" y="573633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Anas Mateen</a:t>
            </a:r>
            <a:endParaRPr lang="en-US" sz="900" dirty="0"/>
          </a:p>
        </p:txBody>
      </p:sp>
      <p:sp>
        <p:nvSpPr>
          <p:cNvPr id="69" name="Text 66"/>
          <p:cNvSpPr/>
          <p:nvPr/>
        </p:nvSpPr>
        <p:spPr>
          <a:xfrm>
            <a:off x="4608576" y="592836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Associate</a:t>
            </a:r>
            <a:endParaRPr lang="en-US" sz="760" dirty="0"/>
          </a:p>
        </p:txBody>
      </p:sp>
      <p:sp>
        <p:nvSpPr>
          <p:cNvPr id="70" name="Text 67"/>
          <p:cNvSpPr/>
          <p:nvPr/>
        </p:nvSpPr>
        <p:spPr>
          <a:xfrm>
            <a:off x="4608576" y="6083808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Faisalabad</a:t>
            </a:r>
            <a:endParaRPr lang="en-US" sz="720" dirty="0"/>
          </a:p>
        </p:txBody>
      </p:sp>
      <p:sp>
        <p:nvSpPr>
          <p:cNvPr id="71" name="Shape 68"/>
          <p:cNvSpPr/>
          <p:nvPr/>
        </p:nvSpPr>
        <p:spPr>
          <a:xfrm>
            <a:off x="6958584" y="5663184"/>
            <a:ext cx="2313432" cy="737616"/>
          </a:xfrm>
          <a:prstGeom prst="roundRect">
            <a:avLst>
              <a:gd name="adj" fmla="val 6198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72" name="Text 69"/>
          <p:cNvSpPr/>
          <p:nvPr/>
        </p:nvSpPr>
        <p:spPr>
          <a:xfrm>
            <a:off x="7068312" y="573633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Rida Fatima</a:t>
            </a:r>
            <a:endParaRPr lang="en-US" sz="900" dirty="0"/>
          </a:p>
        </p:txBody>
      </p:sp>
      <p:sp>
        <p:nvSpPr>
          <p:cNvPr id="73" name="Text 70"/>
          <p:cNvSpPr/>
          <p:nvPr/>
        </p:nvSpPr>
        <p:spPr>
          <a:xfrm>
            <a:off x="7068312" y="592836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Associate</a:t>
            </a:r>
            <a:endParaRPr lang="en-US" sz="760" dirty="0"/>
          </a:p>
        </p:txBody>
      </p:sp>
      <p:sp>
        <p:nvSpPr>
          <p:cNvPr id="74" name="Text 71"/>
          <p:cNvSpPr/>
          <p:nvPr/>
        </p:nvSpPr>
        <p:spPr>
          <a:xfrm>
            <a:off x="7068312" y="6083808"/>
            <a:ext cx="2093976" cy="280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Social Media</a:t>
            </a:r>
            <a:endParaRPr lang="en-US" sz="720" dirty="0"/>
          </a:p>
        </p:txBody>
      </p:sp>
      <p:sp>
        <p:nvSpPr>
          <p:cNvPr id="75" name="Text 72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6" name="Text 73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77" name="Text 74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Women Entrepreneurship Division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712464" y="1353312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10" name="Text 7"/>
          <p:cNvSpPr/>
          <p:nvPr/>
        </p:nvSpPr>
        <p:spPr>
          <a:xfrm>
            <a:off x="3712464" y="1353312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2148840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Fouzia Parveen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2148840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760" dirty="0"/>
          </a:p>
        </p:txBody>
      </p:sp>
      <p:sp>
        <p:nvSpPr>
          <p:cNvPr id="13" name="Text 10"/>
          <p:cNvSpPr/>
          <p:nvPr/>
        </p:nvSpPr>
        <p:spPr>
          <a:xfrm>
            <a:off x="2148840" y="170078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Head of the Division</a:t>
            </a:r>
            <a:endParaRPr lang="en-US" sz="720" dirty="0"/>
          </a:p>
        </p:txBody>
      </p:sp>
      <p:sp>
        <p:nvSpPr>
          <p:cNvPr id="14" name="Shape 11"/>
          <p:cNvSpPr/>
          <p:nvPr/>
        </p:nvSpPr>
        <p:spPr>
          <a:xfrm>
            <a:off x="457200" y="2267712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15" name="Text 12"/>
          <p:cNvSpPr/>
          <p:nvPr/>
        </p:nvSpPr>
        <p:spPr>
          <a:xfrm>
            <a:off x="530352" y="2267712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/ Consultant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512064" y="231343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2039112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3712464" y="2340864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19" name="Text 16"/>
          <p:cNvSpPr/>
          <p:nvPr/>
        </p:nvSpPr>
        <p:spPr>
          <a:xfrm>
            <a:off x="3712464" y="2340864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20" name="Text 17"/>
          <p:cNvSpPr/>
          <p:nvPr/>
        </p:nvSpPr>
        <p:spPr>
          <a:xfrm>
            <a:off x="2148840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Shumaila Sikandar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2148840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22" name="Text 19"/>
          <p:cNvSpPr/>
          <p:nvPr/>
        </p:nvSpPr>
        <p:spPr>
          <a:xfrm>
            <a:off x="2148840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Women Entrepreneurship Division</a:t>
            </a:r>
            <a:endParaRPr lang="en-US" sz="720" dirty="0"/>
          </a:p>
        </p:txBody>
      </p:sp>
      <p:sp>
        <p:nvSpPr>
          <p:cNvPr id="23" name="Shape 20"/>
          <p:cNvSpPr/>
          <p:nvPr/>
        </p:nvSpPr>
        <p:spPr>
          <a:xfrm>
            <a:off x="4498848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6172200" y="2340864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25" name="Text 22"/>
          <p:cNvSpPr/>
          <p:nvPr/>
        </p:nvSpPr>
        <p:spPr>
          <a:xfrm>
            <a:off x="6172200" y="2340864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26" name="Text 23"/>
          <p:cNvSpPr/>
          <p:nvPr/>
        </p:nvSpPr>
        <p:spPr>
          <a:xfrm>
            <a:off x="4608576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Noor Ali Achakzai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4608576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28" name="Text 25"/>
          <p:cNvSpPr/>
          <p:nvPr/>
        </p:nvSpPr>
        <p:spPr>
          <a:xfrm>
            <a:off x="4608576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Quetta — WE (Additional)</a:t>
            </a:r>
            <a:endParaRPr lang="en-US" sz="720" dirty="0"/>
          </a:p>
        </p:txBody>
      </p:sp>
      <p:sp>
        <p:nvSpPr>
          <p:cNvPr id="29" name="Shape 26"/>
          <p:cNvSpPr/>
          <p:nvPr/>
        </p:nvSpPr>
        <p:spPr>
          <a:xfrm>
            <a:off x="6958584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8631936" y="2340864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31" name="Text 28"/>
          <p:cNvSpPr/>
          <p:nvPr/>
        </p:nvSpPr>
        <p:spPr>
          <a:xfrm>
            <a:off x="8631936" y="2340864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32" name="Text 29"/>
          <p:cNvSpPr/>
          <p:nvPr/>
        </p:nvSpPr>
        <p:spPr>
          <a:xfrm>
            <a:off x="7068312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Muhammad Asif Khan Kakar</a:t>
            </a:r>
            <a:endParaRPr lang="en-US" sz="900" dirty="0"/>
          </a:p>
        </p:txBody>
      </p:sp>
      <p:sp>
        <p:nvSpPr>
          <p:cNvPr id="33" name="Text 30"/>
          <p:cNvSpPr/>
          <p:nvPr/>
        </p:nvSpPr>
        <p:spPr>
          <a:xfrm>
            <a:off x="7068312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34" name="Text 31"/>
          <p:cNvSpPr/>
          <p:nvPr/>
        </p:nvSpPr>
        <p:spPr>
          <a:xfrm>
            <a:off x="7068312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Gwadar/Hub — WE (Additional)</a:t>
            </a:r>
            <a:endParaRPr lang="en-US" sz="720" dirty="0"/>
          </a:p>
        </p:txBody>
      </p:sp>
      <p:sp>
        <p:nvSpPr>
          <p:cNvPr id="35" name="Shape 32"/>
          <p:cNvSpPr/>
          <p:nvPr/>
        </p:nvSpPr>
        <p:spPr>
          <a:xfrm>
            <a:off x="457200" y="3255264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36" name="Text 33"/>
          <p:cNvSpPr/>
          <p:nvPr/>
        </p:nvSpPr>
        <p:spPr>
          <a:xfrm>
            <a:off x="530352" y="3255264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 / Manager</a:t>
            </a:r>
            <a:endParaRPr lang="en-US" sz="950" dirty="0"/>
          </a:p>
        </p:txBody>
      </p:sp>
      <p:sp>
        <p:nvSpPr>
          <p:cNvPr id="37" name="Text 34"/>
          <p:cNvSpPr/>
          <p:nvPr/>
        </p:nvSpPr>
        <p:spPr>
          <a:xfrm>
            <a:off x="512064" y="330098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  <p:sp>
        <p:nvSpPr>
          <p:cNvPr id="38" name="Shape 35"/>
          <p:cNvSpPr/>
          <p:nvPr/>
        </p:nvSpPr>
        <p:spPr>
          <a:xfrm>
            <a:off x="2039112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9" name="Shape 36"/>
          <p:cNvSpPr/>
          <p:nvPr/>
        </p:nvSpPr>
        <p:spPr>
          <a:xfrm>
            <a:off x="3712464" y="3328416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40" name="Text 37"/>
          <p:cNvSpPr/>
          <p:nvPr/>
        </p:nvSpPr>
        <p:spPr>
          <a:xfrm>
            <a:off x="3712464" y="3328416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41" name="Text 38"/>
          <p:cNvSpPr/>
          <p:nvPr/>
        </p:nvSpPr>
        <p:spPr>
          <a:xfrm>
            <a:off x="2148840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Zahid Muhammad</a:t>
            </a:r>
            <a:endParaRPr lang="en-US" sz="900" dirty="0"/>
          </a:p>
        </p:txBody>
      </p:sp>
      <p:sp>
        <p:nvSpPr>
          <p:cNvPr id="42" name="Text 39"/>
          <p:cNvSpPr/>
          <p:nvPr/>
        </p:nvSpPr>
        <p:spPr>
          <a:xfrm>
            <a:off x="2148840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43" name="Text 40"/>
          <p:cNvSpPr/>
          <p:nvPr/>
        </p:nvSpPr>
        <p:spPr>
          <a:xfrm>
            <a:off x="2148840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Peshawar — KPK / Admin / WE (Additional)</a:t>
            </a:r>
            <a:endParaRPr lang="en-US" sz="720" dirty="0"/>
          </a:p>
        </p:txBody>
      </p:sp>
      <p:sp>
        <p:nvSpPr>
          <p:cNvPr id="44" name="Shape 41"/>
          <p:cNvSpPr/>
          <p:nvPr/>
        </p:nvSpPr>
        <p:spPr>
          <a:xfrm>
            <a:off x="4498848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5" name="Text 42"/>
          <p:cNvSpPr/>
          <p:nvPr/>
        </p:nvSpPr>
        <p:spPr>
          <a:xfrm>
            <a:off x="4608576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Syeda Alina Zehra Gilani</a:t>
            </a:r>
            <a:endParaRPr lang="en-US" sz="900" dirty="0"/>
          </a:p>
        </p:txBody>
      </p:sp>
      <p:sp>
        <p:nvSpPr>
          <p:cNvPr id="46" name="Text 43"/>
          <p:cNvSpPr/>
          <p:nvPr/>
        </p:nvSpPr>
        <p:spPr>
          <a:xfrm>
            <a:off x="4608576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47" name="Text 44"/>
          <p:cNvSpPr/>
          <p:nvPr/>
        </p:nvSpPr>
        <p:spPr>
          <a:xfrm>
            <a:off x="4608576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Multan — Punjab-I</a:t>
            </a:r>
            <a:endParaRPr lang="en-US" sz="720" dirty="0"/>
          </a:p>
        </p:txBody>
      </p:sp>
      <p:sp>
        <p:nvSpPr>
          <p:cNvPr id="48" name="Shape 45"/>
          <p:cNvSpPr/>
          <p:nvPr/>
        </p:nvSpPr>
        <p:spPr>
          <a:xfrm>
            <a:off x="6958584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9" name="Text 46"/>
          <p:cNvSpPr/>
          <p:nvPr/>
        </p:nvSpPr>
        <p:spPr>
          <a:xfrm>
            <a:off x="7068312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Mahina Ghalib</a:t>
            </a:r>
            <a:endParaRPr lang="en-US" sz="900" dirty="0"/>
          </a:p>
        </p:txBody>
      </p:sp>
      <p:sp>
        <p:nvSpPr>
          <p:cNvPr id="50" name="Text 47"/>
          <p:cNvSpPr/>
          <p:nvPr/>
        </p:nvSpPr>
        <p:spPr>
          <a:xfrm>
            <a:off x="7068312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51" name="Text 48"/>
          <p:cNvSpPr/>
          <p:nvPr/>
        </p:nvSpPr>
        <p:spPr>
          <a:xfrm>
            <a:off x="7068312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 — Punjab-I</a:t>
            </a:r>
            <a:endParaRPr lang="en-US" sz="720" dirty="0"/>
          </a:p>
        </p:txBody>
      </p:sp>
      <p:sp>
        <p:nvSpPr>
          <p:cNvPr id="52" name="Shape 49"/>
          <p:cNvSpPr/>
          <p:nvPr/>
        </p:nvSpPr>
        <p:spPr>
          <a:xfrm>
            <a:off x="9418320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3" name="Shape 50"/>
          <p:cNvSpPr/>
          <p:nvPr/>
        </p:nvSpPr>
        <p:spPr>
          <a:xfrm>
            <a:off x="11091672" y="3328416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54" name="Text 51"/>
          <p:cNvSpPr/>
          <p:nvPr/>
        </p:nvSpPr>
        <p:spPr>
          <a:xfrm>
            <a:off x="11091672" y="3328416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55" name="Text 52"/>
          <p:cNvSpPr/>
          <p:nvPr/>
        </p:nvSpPr>
        <p:spPr>
          <a:xfrm>
            <a:off x="9528048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Nazir Ali</a:t>
            </a:r>
            <a:endParaRPr lang="en-US" sz="900" dirty="0"/>
          </a:p>
        </p:txBody>
      </p:sp>
      <p:sp>
        <p:nvSpPr>
          <p:cNvPr id="56" name="Text 53"/>
          <p:cNvSpPr/>
          <p:nvPr/>
        </p:nvSpPr>
        <p:spPr>
          <a:xfrm>
            <a:off x="9528048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57" name="Text 54"/>
          <p:cNvSpPr/>
          <p:nvPr/>
        </p:nvSpPr>
        <p:spPr>
          <a:xfrm>
            <a:off x="9528048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Gilgit — Gilgit-Baltistan (Additional)</a:t>
            </a:r>
            <a:endParaRPr lang="en-US" sz="720" dirty="0"/>
          </a:p>
        </p:txBody>
      </p:sp>
      <p:sp>
        <p:nvSpPr>
          <p:cNvPr id="58" name="Shape 55"/>
          <p:cNvSpPr/>
          <p:nvPr/>
        </p:nvSpPr>
        <p:spPr>
          <a:xfrm>
            <a:off x="457200" y="4242816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59" name="Text 56"/>
          <p:cNvSpPr/>
          <p:nvPr/>
        </p:nvSpPr>
        <p:spPr>
          <a:xfrm>
            <a:off x="530352" y="4242816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 / Manager</a:t>
            </a:r>
            <a:endParaRPr lang="en-US" sz="950" dirty="0"/>
          </a:p>
        </p:txBody>
      </p:sp>
      <p:sp>
        <p:nvSpPr>
          <p:cNvPr id="60" name="Text 57"/>
          <p:cNvSpPr/>
          <p:nvPr/>
        </p:nvSpPr>
        <p:spPr>
          <a:xfrm>
            <a:off x="512064" y="428853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61" name="Shape 58"/>
          <p:cNvSpPr/>
          <p:nvPr/>
        </p:nvSpPr>
        <p:spPr>
          <a:xfrm>
            <a:off x="2039112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62" name="Shape 59"/>
          <p:cNvSpPr/>
          <p:nvPr/>
        </p:nvSpPr>
        <p:spPr>
          <a:xfrm>
            <a:off x="3712464" y="4315968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63" name="Text 60"/>
          <p:cNvSpPr/>
          <p:nvPr/>
        </p:nvSpPr>
        <p:spPr>
          <a:xfrm>
            <a:off x="3712464" y="4315968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64" name="Text 61"/>
          <p:cNvSpPr/>
          <p:nvPr/>
        </p:nvSpPr>
        <p:spPr>
          <a:xfrm>
            <a:off x="2148840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Saeed Tamimi</a:t>
            </a:r>
            <a:endParaRPr lang="en-US" sz="900" dirty="0"/>
          </a:p>
        </p:txBody>
      </p:sp>
      <p:sp>
        <p:nvSpPr>
          <p:cNvPr id="65" name="Text 62"/>
          <p:cNvSpPr/>
          <p:nvPr/>
        </p:nvSpPr>
        <p:spPr>
          <a:xfrm>
            <a:off x="2148840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Manager</a:t>
            </a:r>
            <a:endParaRPr lang="en-US" sz="760" dirty="0"/>
          </a:p>
        </p:txBody>
      </p:sp>
      <p:sp>
        <p:nvSpPr>
          <p:cNvPr id="66" name="Text 63"/>
          <p:cNvSpPr/>
          <p:nvPr/>
        </p:nvSpPr>
        <p:spPr>
          <a:xfrm>
            <a:off x="2148840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Sindh / Fashion / WE (Additional)</a:t>
            </a:r>
            <a:endParaRPr lang="en-US" sz="720" dirty="0"/>
          </a:p>
        </p:txBody>
      </p:sp>
      <p:sp>
        <p:nvSpPr>
          <p:cNvPr id="67" name="Shape 64"/>
          <p:cNvSpPr/>
          <p:nvPr/>
        </p:nvSpPr>
        <p:spPr>
          <a:xfrm>
            <a:off x="4498848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68" name="Shape 65"/>
          <p:cNvSpPr/>
          <p:nvPr/>
        </p:nvSpPr>
        <p:spPr>
          <a:xfrm>
            <a:off x="6172200" y="4315968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69" name="Text 66"/>
          <p:cNvSpPr/>
          <p:nvPr/>
        </p:nvSpPr>
        <p:spPr>
          <a:xfrm>
            <a:off x="6172200" y="4315968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70" name="Text 67"/>
          <p:cNvSpPr/>
          <p:nvPr/>
        </p:nvSpPr>
        <p:spPr>
          <a:xfrm>
            <a:off x="4608576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Hira Arshad</a:t>
            </a:r>
            <a:endParaRPr lang="en-US" sz="900" dirty="0"/>
          </a:p>
        </p:txBody>
      </p:sp>
      <p:sp>
        <p:nvSpPr>
          <p:cNvPr id="71" name="Text 68"/>
          <p:cNvSpPr/>
          <p:nvPr/>
        </p:nvSpPr>
        <p:spPr>
          <a:xfrm>
            <a:off x="4608576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</a:t>
            </a:r>
            <a:endParaRPr lang="en-US" sz="760" dirty="0"/>
          </a:p>
        </p:txBody>
      </p:sp>
      <p:sp>
        <p:nvSpPr>
          <p:cNvPr id="72" name="Text 69"/>
          <p:cNvSpPr/>
          <p:nvPr/>
        </p:nvSpPr>
        <p:spPr>
          <a:xfrm>
            <a:off x="4608576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Islamabad – WE (Additional HR)</a:t>
            </a:r>
            <a:endParaRPr lang="en-US" sz="720" dirty="0"/>
          </a:p>
        </p:txBody>
      </p:sp>
      <p:sp>
        <p:nvSpPr>
          <p:cNvPr id="73" name="Shape 70"/>
          <p:cNvSpPr/>
          <p:nvPr/>
        </p:nvSpPr>
        <p:spPr>
          <a:xfrm>
            <a:off x="457200" y="5230368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74" name="Text 71"/>
          <p:cNvSpPr/>
          <p:nvPr/>
        </p:nvSpPr>
        <p:spPr>
          <a:xfrm>
            <a:off x="530352" y="5230368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Officers</a:t>
            </a:r>
            <a:endParaRPr lang="en-US" sz="950" dirty="0"/>
          </a:p>
        </p:txBody>
      </p:sp>
      <p:sp>
        <p:nvSpPr>
          <p:cNvPr id="75" name="Text 72"/>
          <p:cNvSpPr/>
          <p:nvPr/>
        </p:nvSpPr>
        <p:spPr>
          <a:xfrm>
            <a:off x="512064" y="527608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76" name="Shape 73"/>
          <p:cNvSpPr/>
          <p:nvPr/>
        </p:nvSpPr>
        <p:spPr>
          <a:xfrm>
            <a:off x="2039112" y="5230368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77" name="Shape 74"/>
          <p:cNvSpPr/>
          <p:nvPr/>
        </p:nvSpPr>
        <p:spPr>
          <a:xfrm>
            <a:off x="3712464" y="5303520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78" name="Text 75"/>
          <p:cNvSpPr/>
          <p:nvPr/>
        </p:nvSpPr>
        <p:spPr>
          <a:xfrm>
            <a:off x="3712464" y="5303520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79" name="Text 76"/>
          <p:cNvSpPr/>
          <p:nvPr/>
        </p:nvSpPr>
        <p:spPr>
          <a:xfrm>
            <a:off x="2148840" y="5303520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Iqra Tariq</a:t>
            </a:r>
            <a:endParaRPr lang="en-US" sz="900" dirty="0"/>
          </a:p>
        </p:txBody>
      </p:sp>
      <p:sp>
        <p:nvSpPr>
          <p:cNvPr id="80" name="Text 77"/>
          <p:cNvSpPr/>
          <p:nvPr/>
        </p:nvSpPr>
        <p:spPr>
          <a:xfrm>
            <a:off x="2148840" y="5495544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Associate</a:t>
            </a:r>
            <a:endParaRPr lang="en-US" sz="760" dirty="0"/>
          </a:p>
        </p:txBody>
      </p:sp>
      <p:sp>
        <p:nvSpPr>
          <p:cNvPr id="81" name="Text 78"/>
          <p:cNvSpPr/>
          <p:nvPr/>
        </p:nvSpPr>
        <p:spPr>
          <a:xfrm>
            <a:off x="2148840" y="5650992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Islamabad — Islamabad / Addl. Admin</a:t>
            </a:r>
            <a:endParaRPr lang="en-US" sz="720" dirty="0"/>
          </a:p>
        </p:txBody>
      </p:sp>
      <p:sp>
        <p:nvSpPr>
          <p:cNvPr id="82" name="Text 79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83" name="Text 80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84" name="Text 81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Management Services Division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2148840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Basit Rauf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2148840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General</a:t>
            </a:r>
            <a:endParaRPr lang="en-US" sz="760" dirty="0"/>
          </a:p>
        </p:txBody>
      </p:sp>
      <p:sp>
        <p:nvSpPr>
          <p:cNvPr id="11" name="Text 8"/>
          <p:cNvSpPr/>
          <p:nvPr/>
        </p:nvSpPr>
        <p:spPr>
          <a:xfrm>
            <a:off x="2148840" y="170078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Head</a:t>
            </a:r>
            <a:endParaRPr lang="en-US" sz="720" dirty="0"/>
          </a:p>
        </p:txBody>
      </p:sp>
      <p:sp>
        <p:nvSpPr>
          <p:cNvPr id="12" name="Shape 9"/>
          <p:cNvSpPr/>
          <p:nvPr/>
        </p:nvSpPr>
        <p:spPr>
          <a:xfrm>
            <a:off x="457200" y="2267712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13" name="Text 10"/>
          <p:cNvSpPr/>
          <p:nvPr/>
        </p:nvSpPr>
        <p:spPr>
          <a:xfrm>
            <a:off x="530352" y="2267712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/ Consultant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512064" y="231343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2039112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2148840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Brig. Amjad Mehmood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2148840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Consultant (Security)</a:t>
            </a:r>
            <a:endParaRPr lang="en-US" sz="760" dirty="0"/>
          </a:p>
        </p:txBody>
      </p:sp>
      <p:sp>
        <p:nvSpPr>
          <p:cNvPr id="18" name="Text 15"/>
          <p:cNvSpPr/>
          <p:nvPr/>
        </p:nvSpPr>
        <p:spPr>
          <a:xfrm>
            <a:off x="2148840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Security</a:t>
            </a:r>
            <a:endParaRPr lang="en-US" sz="720" dirty="0"/>
          </a:p>
        </p:txBody>
      </p:sp>
      <p:sp>
        <p:nvSpPr>
          <p:cNvPr id="19" name="Shape 16"/>
          <p:cNvSpPr/>
          <p:nvPr/>
        </p:nvSpPr>
        <p:spPr>
          <a:xfrm>
            <a:off x="4498848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6172200" y="2340864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21" name="Text 18"/>
          <p:cNvSpPr/>
          <p:nvPr/>
        </p:nvSpPr>
        <p:spPr>
          <a:xfrm>
            <a:off x="6172200" y="2340864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22" name="Text 19"/>
          <p:cNvSpPr/>
          <p:nvPr/>
        </p:nvSpPr>
        <p:spPr>
          <a:xfrm>
            <a:off x="4608576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Kaleemullah Memon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4608576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24" name="Text 21"/>
          <p:cNvSpPr/>
          <p:nvPr/>
        </p:nvSpPr>
        <p:spPr>
          <a:xfrm>
            <a:off x="4608576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HR / (Establishment)</a:t>
            </a:r>
            <a:endParaRPr lang="en-US" sz="720" dirty="0"/>
          </a:p>
        </p:txBody>
      </p:sp>
      <p:sp>
        <p:nvSpPr>
          <p:cNvPr id="25" name="Shape 22"/>
          <p:cNvSpPr/>
          <p:nvPr/>
        </p:nvSpPr>
        <p:spPr>
          <a:xfrm>
            <a:off x="6958584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6" name="Text 23"/>
          <p:cNvSpPr/>
          <p:nvPr/>
        </p:nvSpPr>
        <p:spPr>
          <a:xfrm>
            <a:off x="7068312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Fatima Khalil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7068312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28" name="Text 25"/>
          <p:cNvSpPr/>
          <p:nvPr/>
        </p:nvSpPr>
        <p:spPr>
          <a:xfrm>
            <a:off x="7068312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Admin, Coordination, IT &amp; MTO</a:t>
            </a:r>
            <a:endParaRPr lang="en-US" sz="720" dirty="0"/>
          </a:p>
        </p:txBody>
      </p:sp>
      <p:sp>
        <p:nvSpPr>
          <p:cNvPr id="29" name="Shape 26"/>
          <p:cNvSpPr/>
          <p:nvPr/>
        </p:nvSpPr>
        <p:spPr>
          <a:xfrm>
            <a:off x="9418320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0" name="Text 27"/>
          <p:cNvSpPr/>
          <p:nvPr/>
        </p:nvSpPr>
        <p:spPr>
          <a:xfrm>
            <a:off x="9528048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Muhammad Ismail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9528048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Consultant (Procurement)</a:t>
            </a:r>
            <a:endParaRPr lang="en-US" sz="760" dirty="0"/>
          </a:p>
        </p:txBody>
      </p:sp>
      <p:sp>
        <p:nvSpPr>
          <p:cNvPr id="32" name="Text 29"/>
          <p:cNvSpPr/>
          <p:nvPr/>
        </p:nvSpPr>
        <p:spPr>
          <a:xfrm>
            <a:off x="9528048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Procurement</a:t>
            </a:r>
            <a:endParaRPr lang="en-US" sz="720" dirty="0"/>
          </a:p>
        </p:txBody>
      </p:sp>
      <p:sp>
        <p:nvSpPr>
          <p:cNvPr id="33" name="Shape 30"/>
          <p:cNvSpPr/>
          <p:nvPr/>
        </p:nvSpPr>
        <p:spPr>
          <a:xfrm>
            <a:off x="457200" y="3255264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34" name="Text 31"/>
          <p:cNvSpPr/>
          <p:nvPr/>
        </p:nvSpPr>
        <p:spPr>
          <a:xfrm>
            <a:off x="530352" y="3255264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 / Manager</a:t>
            </a:r>
            <a:endParaRPr lang="en-US" sz="950" dirty="0"/>
          </a:p>
        </p:txBody>
      </p:sp>
      <p:sp>
        <p:nvSpPr>
          <p:cNvPr id="35" name="Text 32"/>
          <p:cNvSpPr/>
          <p:nvPr/>
        </p:nvSpPr>
        <p:spPr>
          <a:xfrm>
            <a:off x="512064" y="330098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36" name="Shape 33"/>
          <p:cNvSpPr/>
          <p:nvPr/>
        </p:nvSpPr>
        <p:spPr>
          <a:xfrm>
            <a:off x="2039112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7" name="Shape 34"/>
          <p:cNvSpPr/>
          <p:nvPr/>
        </p:nvSpPr>
        <p:spPr>
          <a:xfrm>
            <a:off x="3712464" y="3328416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38" name="Text 35"/>
          <p:cNvSpPr/>
          <p:nvPr/>
        </p:nvSpPr>
        <p:spPr>
          <a:xfrm>
            <a:off x="3712464" y="3328416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39" name="Text 36"/>
          <p:cNvSpPr/>
          <p:nvPr/>
        </p:nvSpPr>
        <p:spPr>
          <a:xfrm>
            <a:off x="2148840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Ali Mardan</a:t>
            </a:r>
            <a:endParaRPr lang="en-US" sz="900" dirty="0"/>
          </a:p>
        </p:txBody>
      </p:sp>
      <p:sp>
        <p:nvSpPr>
          <p:cNvPr id="40" name="Text 37"/>
          <p:cNvSpPr/>
          <p:nvPr/>
        </p:nvSpPr>
        <p:spPr>
          <a:xfrm>
            <a:off x="2148840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</a:t>
            </a:r>
            <a:endParaRPr lang="en-US" sz="760" dirty="0"/>
          </a:p>
        </p:txBody>
      </p:sp>
      <p:sp>
        <p:nvSpPr>
          <p:cNvPr id="41" name="Text 38"/>
          <p:cNvSpPr/>
          <p:nvPr/>
        </p:nvSpPr>
        <p:spPr>
          <a:xfrm>
            <a:off x="2148840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General Admin I (Addl Charge FMCL CR Sec.…</a:t>
            </a:r>
            <a:endParaRPr lang="en-US" sz="720" dirty="0"/>
          </a:p>
        </p:txBody>
      </p:sp>
      <p:sp>
        <p:nvSpPr>
          <p:cNvPr id="42" name="Shape 39"/>
          <p:cNvSpPr/>
          <p:nvPr/>
        </p:nvSpPr>
        <p:spPr>
          <a:xfrm>
            <a:off x="457200" y="4242816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43" name="Text 40"/>
          <p:cNvSpPr/>
          <p:nvPr/>
        </p:nvSpPr>
        <p:spPr>
          <a:xfrm>
            <a:off x="530352" y="4242816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 / Manager</a:t>
            </a:r>
            <a:endParaRPr lang="en-US" sz="950" dirty="0"/>
          </a:p>
        </p:txBody>
      </p:sp>
      <p:sp>
        <p:nvSpPr>
          <p:cNvPr id="44" name="Text 41"/>
          <p:cNvSpPr/>
          <p:nvPr/>
        </p:nvSpPr>
        <p:spPr>
          <a:xfrm>
            <a:off x="512064" y="428853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  <p:sp>
        <p:nvSpPr>
          <p:cNvPr id="45" name="Shape 42"/>
          <p:cNvSpPr/>
          <p:nvPr/>
        </p:nvSpPr>
        <p:spPr>
          <a:xfrm>
            <a:off x="2039112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6" name="Text 43"/>
          <p:cNvSpPr/>
          <p:nvPr/>
        </p:nvSpPr>
        <p:spPr>
          <a:xfrm>
            <a:off x="2148840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Rao Naveed</a:t>
            </a:r>
            <a:endParaRPr lang="en-US" sz="900" dirty="0"/>
          </a:p>
        </p:txBody>
      </p:sp>
      <p:sp>
        <p:nvSpPr>
          <p:cNvPr id="47" name="Text 44"/>
          <p:cNvSpPr/>
          <p:nvPr/>
        </p:nvSpPr>
        <p:spPr>
          <a:xfrm>
            <a:off x="2148840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</a:t>
            </a:r>
            <a:endParaRPr lang="en-US" sz="760" dirty="0"/>
          </a:p>
        </p:txBody>
      </p:sp>
      <p:sp>
        <p:nvSpPr>
          <p:cNvPr id="48" name="Text 45"/>
          <p:cNvSpPr/>
          <p:nvPr/>
        </p:nvSpPr>
        <p:spPr>
          <a:xfrm>
            <a:off x="2148840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Establishment -I</a:t>
            </a:r>
            <a:endParaRPr lang="en-US" sz="720" dirty="0"/>
          </a:p>
        </p:txBody>
      </p:sp>
      <p:sp>
        <p:nvSpPr>
          <p:cNvPr id="49" name="Shape 46"/>
          <p:cNvSpPr/>
          <p:nvPr/>
        </p:nvSpPr>
        <p:spPr>
          <a:xfrm>
            <a:off x="4498848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0" name="Text 47"/>
          <p:cNvSpPr/>
          <p:nvPr/>
        </p:nvSpPr>
        <p:spPr>
          <a:xfrm>
            <a:off x="4608576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Rizwan ul Hassan</a:t>
            </a:r>
            <a:endParaRPr lang="en-US" sz="900" dirty="0"/>
          </a:p>
        </p:txBody>
      </p:sp>
      <p:sp>
        <p:nvSpPr>
          <p:cNvPr id="51" name="Text 48"/>
          <p:cNvSpPr/>
          <p:nvPr/>
        </p:nvSpPr>
        <p:spPr>
          <a:xfrm>
            <a:off x="4608576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</a:t>
            </a:r>
            <a:endParaRPr lang="en-US" sz="760" dirty="0"/>
          </a:p>
        </p:txBody>
      </p:sp>
      <p:sp>
        <p:nvSpPr>
          <p:cNvPr id="52" name="Text 49"/>
          <p:cNvSpPr/>
          <p:nvPr/>
        </p:nvSpPr>
        <p:spPr>
          <a:xfrm>
            <a:off x="4608576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Establishment - II</a:t>
            </a:r>
            <a:endParaRPr lang="en-US" sz="720" dirty="0"/>
          </a:p>
        </p:txBody>
      </p:sp>
      <p:sp>
        <p:nvSpPr>
          <p:cNvPr id="53" name="Shape 50"/>
          <p:cNvSpPr/>
          <p:nvPr/>
        </p:nvSpPr>
        <p:spPr>
          <a:xfrm>
            <a:off x="6958584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BF1E4"/>
          </a:solidFill>
          <a:ln w="12700">
            <a:solidFill>
              <a:srgbClr val="C08A3E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54" name="Text 51"/>
          <p:cNvSpPr/>
          <p:nvPr/>
        </p:nvSpPr>
        <p:spPr>
          <a:xfrm>
            <a:off x="7050024" y="4315968"/>
            <a:ext cx="213055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9C6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VACANT / UNSANCTIONED</a:t>
            </a:r>
            <a:endParaRPr lang="en-US" sz="700" dirty="0"/>
          </a:p>
        </p:txBody>
      </p:sp>
      <p:sp>
        <p:nvSpPr>
          <p:cNvPr id="55" name="Text 52"/>
          <p:cNvSpPr/>
          <p:nvPr/>
        </p:nvSpPr>
        <p:spPr>
          <a:xfrm>
            <a:off x="7050024" y="4498848"/>
            <a:ext cx="2130552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8A6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 (General Admin)</a:t>
            </a:r>
            <a:endParaRPr lang="en-US" sz="850" dirty="0"/>
          </a:p>
        </p:txBody>
      </p:sp>
      <p:sp>
        <p:nvSpPr>
          <p:cNvPr id="56" name="Shape 53"/>
          <p:cNvSpPr/>
          <p:nvPr/>
        </p:nvSpPr>
        <p:spPr>
          <a:xfrm>
            <a:off x="457200" y="5230368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57" name="Text 54"/>
          <p:cNvSpPr/>
          <p:nvPr/>
        </p:nvSpPr>
        <p:spPr>
          <a:xfrm>
            <a:off x="530352" y="5230368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Officers</a:t>
            </a:r>
            <a:endParaRPr lang="en-US" sz="950" dirty="0"/>
          </a:p>
        </p:txBody>
      </p:sp>
      <p:sp>
        <p:nvSpPr>
          <p:cNvPr id="58" name="Text 55"/>
          <p:cNvSpPr/>
          <p:nvPr/>
        </p:nvSpPr>
        <p:spPr>
          <a:xfrm>
            <a:off x="512064" y="527608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59" name="Shape 56"/>
          <p:cNvSpPr/>
          <p:nvPr/>
        </p:nvSpPr>
        <p:spPr>
          <a:xfrm>
            <a:off x="2039112" y="5230368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60" name="Text 57"/>
          <p:cNvSpPr/>
          <p:nvPr/>
        </p:nvSpPr>
        <p:spPr>
          <a:xfrm>
            <a:off x="2148840" y="5303520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Javed Ali</a:t>
            </a:r>
            <a:endParaRPr lang="en-US" sz="900" dirty="0"/>
          </a:p>
        </p:txBody>
      </p:sp>
      <p:sp>
        <p:nvSpPr>
          <p:cNvPr id="61" name="Text 58"/>
          <p:cNvSpPr/>
          <p:nvPr/>
        </p:nvSpPr>
        <p:spPr>
          <a:xfrm>
            <a:off x="2148840" y="5495544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Officer</a:t>
            </a:r>
            <a:endParaRPr lang="en-US" sz="760" dirty="0"/>
          </a:p>
        </p:txBody>
      </p:sp>
      <p:sp>
        <p:nvSpPr>
          <p:cNvPr id="62" name="Text 59"/>
          <p:cNvSpPr/>
          <p:nvPr/>
        </p:nvSpPr>
        <p:spPr>
          <a:xfrm>
            <a:off x="2148840" y="5650992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MTO</a:t>
            </a:r>
            <a:endParaRPr lang="en-US" sz="720" dirty="0"/>
          </a:p>
        </p:txBody>
      </p:sp>
      <p:sp>
        <p:nvSpPr>
          <p:cNvPr id="63" name="Text 60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64" name="Text 61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65" name="Text 62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Management Services Division — Finance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/ Consultant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2148840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Saima Azhar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2148840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11" name="Text 8"/>
          <p:cNvSpPr/>
          <p:nvPr/>
        </p:nvSpPr>
        <p:spPr>
          <a:xfrm>
            <a:off x="2148840" y="170078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Internal Audit</a:t>
            </a:r>
            <a:endParaRPr lang="en-US" sz="720" dirty="0"/>
          </a:p>
        </p:txBody>
      </p:sp>
      <p:sp>
        <p:nvSpPr>
          <p:cNvPr id="12" name="Shape 9"/>
          <p:cNvSpPr/>
          <p:nvPr/>
        </p:nvSpPr>
        <p:spPr>
          <a:xfrm>
            <a:off x="4498848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172200" y="1353312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14" name="Text 11"/>
          <p:cNvSpPr/>
          <p:nvPr/>
        </p:nvSpPr>
        <p:spPr>
          <a:xfrm>
            <a:off x="6172200" y="1353312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</a:t>
            </a:r>
            <a:endParaRPr lang="en-US" sz="650" dirty="0"/>
          </a:p>
        </p:txBody>
      </p:sp>
      <p:sp>
        <p:nvSpPr>
          <p:cNvPr id="15" name="Text 12"/>
          <p:cNvSpPr/>
          <p:nvPr/>
        </p:nvSpPr>
        <p:spPr>
          <a:xfrm>
            <a:off x="4608576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Rashid Hussain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4608576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</a:t>
            </a:r>
            <a:endParaRPr lang="en-US" sz="760" dirty="0"/>
          </a:p>
        </p:txBody>
      </p:sp>
      <p:sp>
        <p:nvSpPr>
          <p:cNvPr id="17" name="Text 14"/>
          <p:cNvSpPr/>
          <p:nvPr/>
        </p:nvSpPr>
        <p:spPr>
          <a:xfrm>
            <a:off x="4608576" y="170078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- F&amp;A</a:t>
            </a:r>
            <a:endParaRPr lang="en-US" sz="720" dirty="0"/>
          </a:p>
        </p:txBody>
      </p:sp>
      <p:sp>
        <p:nvSpPr>
          <p:cNvPr id="18" name="Shape 15"/>
          <p:cNvSpPr/>
          <p:nvPr/>
        </p:nvSpPr>
        <p:spPr>
          <a:xfrm>
            <a:off x="6958584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9" name="Text 16"/>
          <p:cNvSpPr/>
          <p:nvPr/>
        </p:nvSpPr>
        <p:spPr>
          <a:xfrm>
            <a:off x="7068312" y="1353312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Sadaf Badiuzaman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7068312" y="1545336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Consultant (Contractual)</a:t>
            </a:r>
            <a:endParaRPr lang="en-US" sz="760" dirty="0"/>
          </a:p>
        </p:txBody>
      </p:sp>
      <p:sp>
        <p:nvSpPr>
          <p:cNvPr id="21" name="Text 18"/>
          <p:cNvSpPr/>
          <p:nvPr/>
        </p:nvSpPr>
        <p:spPr>
          <a:xfrm>
            <a:off x="7068312" y="1700784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Medical Reimbursement</a:t>
            </a:r>
            <a:endParaRPr lang="en-US" sz="720" dirty="0"/>
          </a:p>
        </p:txBody>
      </p:sp>
      <p:sp>
        <p:nvSpPr>
          <p:cNvPr id="22" name="Shape 19"/>
          <p:cNvSpPr/>
          <p:nvPr/>
        </p:nvSpPr>
        <p:spPr>
          <a:xfrm>
            <a:off x="457200" y="2267712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23" name="Text 20"/>
          <p:cNvSpPr/>
          <p:nvPr/>
        </p:nvSpPr>
        <p:spPr>
          <a:xfrm>
            <a:off x="530352" y="2267712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 / Manager</a:t>
            </a:r>
            <a:endParaRPr lang="en-US" sz="950" dirty="0"/>
          </a:p>
        </p:txBody>
      </p:sp>
      <p:sp>
        <p:nvSpPr>
          <p:cNvPr id="24" name="Text 21"/>
          <p:cNvSpPr/>
          <p:nvPr/>
        </p:nvSpPr>
        <p:spPr>
          <a:xfrm>
            <a:off x="512064" y="231343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25" name="Shape 22"/>
          <p:cNvSpPr/>
          <p:nvPr/>
        </p:nvSpPr>
        <p:spPr>
          <a:xfrm>
            <a:off x="2039112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6" name="Text 23"/>
          <p:cNvSpPr/>
          <p:nvPr/>
        </p:nvSpPr>
        <p:spPr>
          <a:xfrm>
            <a:off x="2148840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Zeeshan Anam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2148840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28" name="Text 25"/>
          <p:cNvSpPr/>
          <p:nvPr/>
        </p:nvSpPr>
        <p:spPr>
          <a:xfrm>
            <a:off x="2148840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EMDF</a:t>
            </a:r>
            <a:endParaRPr lang="en-US" sz="720" dirty="0"/>
          </a:p>
        </p:txBody>
      </p:sp>
      <p:sp>
        <p:nvSpPr>
          <p:cNvPr id="29" name="Shape 26"/>
          <p:cNvSpPr/>
          <p:nvPr/>
        </p:nvSpPr>
        <p:spPr>
          <a:xfrm>
            <a:off x="457200" y="3255264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30" name="Text 27"/>
          <p:cNvSpPr/>
          <p:nvPr/>
        </p:nvSpPr>
        <p:spPr>
          <a:xfrm>
            <a:off x="530352" y="3255264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 / Manager</a:t>
            </a:r>
            <a:endParaRPr lang="en-US" sz="950" dirty="0"/>
          </a:p>
        </p:txBody>
      </p:sp>
      <p:sp>
        <p:nvSpPr>
          <p:cNvPr id="31" name="Text 28"/>
          <p:cNvSpPr/>
          <p:nvPr/>
        </p:nvSpPr>
        <p:spPr>
          <a:xfrm>
            <a:off x="512064" y="330098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32" name="Shape 29"/>
          <p:cNvSpPr/>
          <p:nvPr/>
        </p:nvSpPr>
        <p:spPr>
          <a:xfrm>
            <a:off x="2039112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3712464" y="3328416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34" name="Text 31"/>
          <p:cNvSpPr/>
          <p:nvPr/>
        </p:nvSpPr>
        <p:spPr>
          <a:xfrm>
            <a:off x="3712464" y="3328416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35" name="Text 32"/>
          <p:cNvSpPr/>
          <p:nvPr/>
        </p:nvSpPr>
        <p:spPr>
          <a:xfrm>
            <a:off x="2148840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Naveed Shafi Memon</a:t>
            </a:r>
            <a:endParaRPr lang="en-US" sz="900" dirty="0"/>
          </a:p>
        </p:txBody>
      </p:sp>
      <p:sp>
        <p:nvSpPr>
          <p:cNvPr id="36" name="Text 33"/>
          <p:cNvSpPr/>
          <p:nvPr/>
        </p:nvSpPr>
        <p:spPr>
          <a:xfrm>
            <a:off x="2148840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Manager</a:t>
            </a:r>
            <a:endParaRPr lang="en-US" sz="760" dirty="0"/>
          </a:p>
        </p:txBody>
      </p:sp>
      <p:sp>
        <p:nvSpPr>
          <p:cNvPr id="37" name="Text 34"/>
          <p:cNvSpPr/>
          <p:nvPr/>
        </p:nvSpPr>
        <p:spPr>
          <a:xfrm>
            <a:off x="2148840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Payroll (Addl Charge Osaka Acco</a:t>
            </a:r>
            <a:endParaRPr lang="en-US" sz="720" dirty="0"/>
          </a:p>
        </p:txBody>
      </p:sp>
      <p:sp>
        <p:nvSpPr>
          <p:cNvPr id="38" name="Shape 35"/>
          <p:cNvSpPr/>
          <p:nvPr/>
        </p:nvSpPr>
        <p:spPr>
          <a:xfrm>
            <a:off x="457200" y="4242816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39" name="Text 36"/>
          <p:cNvSpPr/>
          <p:nvPr/>
        </p:nvSpPr>
        <p:spPr>
          <a:xfrm>
            <a:off x="530352" y="4242816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Officers</a:t>
            </a:r>
            <a:endParaRPr lang="en-US" sz="950" dirty="0"/>
          </a:p>
        </p:txBody>
      </p:sp>
      <p:sp>
        <p:nvSpPr>
          <p:cNvPr id="40" name="Text 37"/>
          <p:cNvSpPr/>
          <p:nvPr/>
        </p:nvSpPr>
        <p:spPr>
          <a:xfrm>
            <a:off x="512064" y="428853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41" name="Shape 38"/>
          <p:cNvSpPr/>
          <p:nvPr/>
        </p:nvSpPr>
        <p:spPr>
          <a:xfrm>
            <a:off x="2039112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2" name="Text 39"/>
          <p:cNvSpPr/>
          <p:nvPr/>
        </p:nvSpPr>
        <p:spPr>
          <a:xfrm>
            <a:off x="2148840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Umair Sangi</a:t>
            </a:r>
            <a:endParaRPr lang="en-US" sz="900" dirty="0"/>
          </a:p>
        </p:txBody>
      </p:sp>
      <p:sp>
        <p:nvSpPr>
          <p:cNvPr id="43" name="Text 40"/>
          <p:cNvSpPr/>
          <p:nvPr/>
        </p:nvSpPr>
        <p:spPr>
          <a:xfrm>
            <a:off x="2148840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Associate</a:t>
            </a:r>
            <a:endParaRPr lang="en-US" sz="760" dirty="0"/>
          </a:p>
        </p:txBody>
      </p:sp>
      <p:sp>
        <p:nvSpPr>
          <p:cNvPr id="44" name="Text 41"/>
          <p:cNvSpPr/>
          <p:nvPr/>
        </p:nvSpPr>
        <p:spPr>
          <a:xfrm>
            <a:off x="2148840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Foreign Remittances</a:t>
            </a:r>
            <a:endParaRPr lang="en-US" sz="720" dirty="0"/>
          </a:p>
        </p:txBody>
      </p:sp>
      <p:sp>
        <p:nvSpPr>
          <p:cNvPr id="45" name="Text 42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46" name="Text 43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47" name="Text 44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9184"/>
            <a:ext cx="1008583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Management Services Division — Legal, IT &amp; Coordination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085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</a:t>
            </a:r>
            <a:endParaRPr lang="en-US" sz="1150" dirty="0"/>
          </a:p>
        </p:txBody>
      </p:sp>
      <p:pic>
        <p:nvPicPr>
          <p:cNvPr id="4" name="Image 0" descr="logo_sm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3112" y="310896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6" name="Text 3"/>
          <p:cNvSpPr/>
          <p:nvPr/>
        </p:nvSpPr>
        <p:spPr>
          <a:xfrm>
            <a:off x="530352" y="1280160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/ Consultant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12064" y="132588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039112" y="1280160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BF1E4"/>
          </a:solidFill>
          <a:ln w="12700">
            <a:solidFill>
              <a:srgbClr val="C08A3E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2130552" y="1353312"/>
            <a:ext cx="213055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9C6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VACANT / UNSANCTIONED</a:t>
            </a:r>
            <a:endParaRPr lang="en-US" sz="700" dirty="0"/>
          </a:p>
        </p:txBody>
      </p:sp>
      <p:sp>
        <p:nvSpPr>
          <p:cNvPr id="10" name="Text 7"/>
          <p:cNvSpPr/>
          <p:nvPr/>
        </p:nvSpPr>
        <p:spPr>
          <a:xfrm>
            <a:off x="2130552" y="1536192"/>
            <a:ext cx="2130552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8A6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Legal (Vacant)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57200" y="2267712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12" name="Text 9"/>
          <p:cNvSpPr/>
          <p:nvPr/>
        </p:nvSpPr>
        <p:spPr>
          <a:xfrm>
            <a:off x="530352" y="2267712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Director / Manager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512064" y="231343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2039112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2148840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Asadullah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2148840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Deputy Manager</a:t>
            </a:r>
            <a:endParaRPr lang="en-US" sz="760" dirty="0"/>
          </a:p>
        </p:txBody>
      </p:sp>
      <p:sp>
        <p:nvSpPr>
          <p:cNvPr id="17" name="Text 14"/>
          <p:cNvSpPr/>
          <p:nvPr/>
        </p:nvSpPr>
        <p:spPr>
          <a:xfrm>
            <a:off x="2148840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</a:t>
            </a:r>
            <a:endParaRPr lang="en-US" sz="720" dirty="0"/>
          </a:p>
        </p:txBody>
      </p:sp>
      <p:sp>
        <p:nvSpPr>
          <p:cNvPr id="18" name="Shape 15"/>
          <p:cNvSpPr/>
          <p:nvPr/>
        </p:nvSpPr>
        <p:spPr>
          <a:xfrm>
            <a:off x="4498848" y="2267712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172200" y="2340864"/>
            <a:ext cx="566928" cy="164592"/>
          </a:xfrm>
          <a:prstGeom prst="roundRect">
            <a:avLst>
              <a:gd name="adj" fmla="val 22222"/>
            </a:avLst>
          </a:prstGeom>
          <a:solidFill>
            <a:srgbClr val="C9A24B"/>
          </a:solidFill>
          <a:ln/>
        </p:spPr>
      </p:sp>
      <p:sp>
        <p:nvSpPr>
          <p:cNvPr id="20" name="Text 17"/>
          <p:cNvSpPr/>
          <p:nvPr/>
        </p:nvSpPr>
        <p:spPr>
          <a:xfrm>
            <a:off x="6172200" y="2340864"/>
            <a:ext cx="5669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ADD'L</a:t>
            </a:r>
            <a:endParaRPr lang="en-US" sz="650" dirty="0"/>
          </a:p>
        </p:txBody>
      </p:sp>
      <p:sp>
        <p:nvSpPr>
          <p:cNvPr id="21" name="Text 18"/>
          <p:cNvSpPr/>
          <p:nvPr/>
        </p:nvSpPr>
        <p:spPr>
          <a:xfrm>
            <a:off x="4608576" y="2340864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Afshan Uroos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4608576" y="2532888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Manager</a:t>
            </a:r>
            <a:endParaRPr lang="en-US" sz="760" dirty="0"/>
          </a:p>
        </p:txBody>
      </p:sp>
      <p:sp>
        <p:nvSpPr>
          <p:cNvPr id="23" name="Text 20"/>
          <p:cNvSpPr/>
          <p:nvPr/>
        </p:nvSpPr>
        <p:spPr>
          <a:xfrm>
            <a:off x="4608576" y="268833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— Coordination (Addl Charge of Da</a:t>
            </a:r>
            <a:endParaRPr lang="en-US" sz="720" dirty="0"/>
          </a:p>
        </p:txBody>
      </p:sp>
      <p:sp>
        <p:nvSpPr>
          <p:cNvPr id="24" name="Shape 21"/>
          <p:cNvSpPr/>
          <p:nvPr/>
        </p:nvSpPr>
        <p:spPr>
          <a:xfrm>
            <a:off x="457200" y="3255264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25" name="Text 22"/>
          <p:cNvSpPr/>
          <p:nvPr/>
        </p:nvSpPr>
        <p:spPr>
          <a:xfrm>
            <a:off x="530352" y="3255264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Director / Manager</a:t>
            </a:r>
            <a:endParaRPr lang="en-US" sz="950" dirty="0"/>
          </a:p>
        </p:txBody>
      </p:sp>
      <p:sp>
        <p:nvSpPr>
          <p:cNvPr id="26" name="Text 23"/>
          <p:cNvSpPr/>
          <p:nvPr/>
        </p:nvSpPr>
        <p:spPr>
          <a:xfrm>
            <a:off x="512064" y="330098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sp>
        <p:nvSpPr>
          <p:cNvPr id="27" name="Shape 24"/>
          <p:cNvSpPr/>
          <p:nvPr/>
        </p:nvSpPr>
        <p:spPr>
          <a:xfrm>
            <a:off x="2039112" y="3255264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28" name="Text 25"/>
          <p:cNvSpPr/>
          <p:nvPr/>
        </p:nvSpPr>
        <p:spPr>
          <a:xfrm>
            <a:off x="2148840" y="3328416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Muhammad Adnan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2148840" y="3520440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Manager</a:t>
            </a:r>
            <a:endParaRPr lang="en-US" sz="760" dirty="0"/>
          </a:p>
        </p:txBody>
      </p:sp>
      <p:sp>
        <p:nvSpPr>
          <p:cNvPr id="30" name="Text 27"/>
          <p:cNvSpPr/>
          <p:nvPr/>
        </p:nvSpPr>
        <p:spPr>
          <a:xfrm>
            <a:off x="2148840" y="367588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</a:t>
            </a:r>
            <a:endParaRPr lang="en-US" sz="720" dirty="0"/>
          </a:p>
        </p:txBody>
      </p:sp>
      <p:sp>
        <p:nvSpPr>
          <p:cNvPr id="31" name="Shape 28"/>
          <p:cNvSpPr/>
          <p:nvPr/>
        </p:nvSpPr>
        <p:spPr>
          <a:xfrm>
            <a:off x="457200" y="4242816"/>
            <a:ext cx="1417320" cy="841248"/>
          </a:xfrm>
          <a:prstGeom prst="roundRect">
            <a:avLst>
              <a:gd name="adj" fmla="val 6522"/>
            </a:avLst>
          </a:prstGeom>
          <a:solidFill>
            <a:srgbClr val="143257"/>
          </a:solidFill>
          <a:ln/>
        </p:spPr>
      </p:sp>
      <p:sp>
        <p:nvSpPr>
          <p:cNvPr id="32" name="Text 29"/>
          <p:cNvSpPr/>
          <p:nvPr/>
        </p:nvSpPr>
        <p:spPr>
          <a:xfrm>
            <a:off x="530352" y="4242816"/>
            <a:ext cx="127101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Officers</a:t>
            </a:r>
            <a:endParaRPr lang="en-US" sz="950" dirty="0"/>
          </a:p>
        </p:txBody>
      </p:sp>
      <p:sp>
        <p:nvSpPr>
          <p:cNvPr id="33" name="Text 30"/>
          <p:cNvSpPr/>
          <p:nvPr/>
        </p:nvSpPr>
        <p:spPr>
          <a:xfrm>
            <a:off x="512064" y="428853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  <p:sp>
        <p:nvSpPr>
          <p:cNvPr id="34" name="Shape 31"/>
          <p:cNvSpPr/>
          <p:nvPr/>
        </p:nvSpPr>
        <p:spPr>
          <a:xfrm>
            <a:off x="2039112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5" name="Text 32"/>
          <p:cNvSpPr/>
          <p:nvPr/>
        </p:nvSpPr>
        <p:spPr>
          <a:xfrm>
            <a:off x="2148840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Haseeb</a:t>
            </a:r>
            <a:endParaRPr lang="en-US" sz="900" dirty="0"/>
          </a:p>
        </p:txBody>
      </p:sp>
      <p:sp>
        <p:nvSpPr>
          <p:cNvPr id="36" name="Text 33"/>
          <p:cNvSpPr/>
          <p:nvPr/>
        </p:nvSpPr>
        <p:spPr>
          <a:xfrm>
            <a:off x="2148840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Developer</a:t>
            </a:r>
            <a:endParaRPr lang="en-US" sz="760" dirty="0"/>
          </a:p>
        </p:txBody>
      </p:sp>
      <p:sp>
        <p:nvSpPr>
          <p:cNvPr id="37" name="Text 34"/>
          <p:cNvSpPr/>
          <p:nvPr/>
        </p:nvSpPr>
        <p:spPr>
          <a:xfrm>
            <a:off x="2148840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</a:t>
            </a:r>
            <a:endParaRPr lang="en-US" sz="720" dirty="0"/>
          </a:p>
        </p:txBody>
      </p:sp>
      <p:sp>
        <p:nvSpPr>
          <p:cNvPr id="38" name="Shape 35"/>
          <p:cNvSpPr/>
          <p:nvPr/>
        </p:nvSpPr>
        <p:spPr>
          <a:xfrm>
            <a:off x="4498848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39" name="Text 36"/>
          <p:cNvSpPr/>
          <p:nvPr/>
        </p:nvSpPr>
        <p:spPr>
          <a:xfrm>
            <a:off x="4608576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Hamza</a:t>
            </a:r>
            <a:endParaRPr lang="en-US" sz="900" dirty="0"/>
          </a:p>
        </p:txBody>
      </p:sp>
      <p:sp>
        <p:nvSpPr>
          <p:cNvPr id="40" name="Text 37"/>
          <p:cNvSpPr/>
          <p:nvPr/>
        </p:nvSpPr>
        <p:spPr>
          <a:xfrm>
            <a:off x="4608576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Associate</a:t>
            </a:r>
            <a:endParaRPr lang="en-US" sz="760" dirty="0"/>
          </a:p>
        </p:txBody>
      </p:sp>
      <p:sp>
        <p:nvSpPr>
          <p:cNvPr id="41" name="Text 38"/>
          <p:cNvSpPr/>
          <p:nvPr/>
        </p:nvSpPr>
        <p:spPr>
          <a:xfrm>
            <a:off x="4608576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</a:t>
            </a:r>
            <a:endParaRPr lang="en-US" sz="720" dirty="0"/>
          </a:p>
        </p:txBody>
      </p:sp>
      <p:sp>
        <p:nvSpPr>
          <p:cNvPr id="42" name="Shape 39"/>
          <p:cNvSpPr/>
          <p:nvPr/>
        </p:nvSpPr>
        <p:spPr>
          <a:xfrm>
            <a:off x="6958584" y="4242816"/>
            <a:ext cx="2313432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  <a:effectLst>
            <a:outerShdw sx="100000" sy="100000" kx="0" ky="0" algn="bl" rotWithShape="0" blurRad="38100" dist="12700" dir="5400000">
              <a:srgbClr val="BFC8D6">
                <a:alpha val="35000"/>
              </a:srgbClr>
            </a:outerShdw>
          </a:effectLst>
        </p:spPr>
      </p:sp>
      <p:sp>
        <p:nvSpPr>
          <p:cNvPr id="43" name="Text 40"/>
          <p:cNvSpPr/>
          <p:nvPr/>
        </p:nvSpPr>
        <p:spPr>
          <a:xfrm>
            <a:off x="7068312" y="4315968"/>
            <a:ext cx="1627632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Ms. Maryam Younus</a:t>
            </a:r>
            <a:endParaRPr lang="en-US" sz="900" dirty="0"/>
          </a:p>
        </p:txBody>
      </p:sp>
      <p:sp>
        <p:nvSpPr>
          <p:cNvPr id="44" name="Text 41"/>
          <p:cNvSpPr/>
          <p:nvPr/>
        </p:nvSpPr>
        <p:spPr>
          <a:xfrm>
            <a:off x="7068312" y="4507992"/>
            <a:ext cx="209397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Associate</a:t>
            </a:r>
            <a:endParaRPr lang="en-US" sz="760" dirty="0"/>
          </a:p>
        </p:txBody>
      </p:sp>
      <p:sp>
        <p:nvSpPr>
          <p:cNvPr id="45" name="Text 42"/>
          <p:cNvSpPr/>
          <p:nvPr/>
        </p:nvSpPr>
        <p:spPr>
          <a:xfrm>
            <a:off x="7068312" y="466344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72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</a:t>
            </a:r>
            <a:endParaRPr lang="en-US" sz="720" dirty="0"/>
          </a:p>
        </p:txBody>
      </p:sp>
      <p:sp>
        <p:nvSpPr>
          <p:cNvPr id="46" name="Text 43"/>
          <p:cNvSpPr/>
          <p:nvPr/>
        </p:nvSpPr>
        <p:spPr>
          <a:xfrm>
            <a:off x="457200" y="6528816"/>
            <a:ext cx="6400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47" name="Text 44"/>
          <p:cNvSpPr/>
          <p:nvPr/>
        </p:nvSpPr>
        <p:spPr>
          <a:xfrm>
            <a:off x="7159752" y="6528816"/>
            <a:ext cx="4023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 &amp; Leadership Review</a:t>
            </a:r>
            <a:endParaRPr lang="en-US" sz="750" dirty="0"/>
          </a:p>
        </p:txBody>
      </p:sp>
      <p:sp>
        <p:nvSpPr>
          <p:cNvPr id="48" name="Text 45"/>
          <p:cNvSpPr/>
          <p:nvPr/>
        </p:nvSpPr>
        <p:spPr>
          <a:xfrm>
            <a:off x="11274552" y="6528816"/>
            <a:ext cx="457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2026-07-25T12:38:26Z</dcterms:created>
  <dcterms:modified xsi:type="dcterms:W3CDTF">2026-07-25T12:38:26Z</dcterms:modified>
</cp:coreProperties>
</file>