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0688638" cy="7562850"/>
  <p:notesSz cx="7562850" cy="10688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42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5603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89336" cy="7562088"/>
          </a:xfrm>
          <a:prstGeom prst="rect">
            <a:avLst/>
          </a:prstGeom>
          <a:solidFill>
            <a:srgbClr val="0E1B3D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" name="Shape 1"/>
          <p:cNvSpPr/>
          <p:nvPr/>
        </p:nvSpPr>
        <p:spPr>
          <a:xfrm rot="1200000">
            <a:off x="7854696" y="-1280160"/>
            <a:ext cx="3108960" cy="3108960"/>
          </a:xfrm>
          <a:prstGeom prst="roundRect">
            <a:avLst>
              <a:gd name="adj" fmla="val 14706"/>
            </a:avLst>
          </a:prstGeom>
          <a:solidFill>
            <a:srgbClr val="1E2E5C">
              <a:alpha val="65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" name="Shape 2"/>
          <p:cNvSpPr/>
          <p:nvPr/>
        </p:nvSpPr>
        <p:spPr>
          <a:xfrm rot="1200000">
            <a:off x="-1188720" y="5550408"/>
            <a:ext cx="3108960" cy="3108960"/>
          </a:xfrm>
          <a:prstGeom prst="roundRect">
            <a:avLst>
              <a:gd name="adj" fmla="val 14706"/>
            </a:avLst>
          </a:prstGeom>
          <a:solidFill>
            <a:srgbClr val="2C4270">
              <a:alpha val="55000"/>
            </a:srgbClr>
          </a:solidFill>
          <a:ln/>
        </p:spPr>
        <p:txBody>
          <a:bodyPr/>
          <a:lstStyle/>
          <a:p>
            <a:endParaRPr lang="en-PK"/>
          </a:p>
        </p:txBody>
      </p:sp>
      <p:pic>
        <p:nvPicPr>
          <p:cNvPr id="5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77240"/>
            <a:ext cx="1143000" cy="1143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2286000"/>
            <a:ext cx="986637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200" dirty="0">
                <a:solidFill>
                  <a:srgbClr val="17B0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11480" y="2697480"/>
            <a:ext cx="9866376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Directory of Product Officers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411480" y="3794760"/>
            <a:ext cx="986637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Commerce · Government of Pakistan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11480" y="4892040"/>
            <a:ext cx="2743200" cy="914400"/>
          </a:xfrm>
          <a:prstGeom prst="roundRect">
            <a:avLst>
              <a:gd name="adj" fmla="val 8000"/>
            </a:avLst>
          </a:prstGeom>
          <a:solidFill>
            <a:srgbClr val="1E2E5C"/>
          </a:solidFill>
          <a:ln w="12700">
            <a:solidFill>
              <a:srgbClr val="17B0A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0" name="Text 7"/>
          <p:cNvSpPr/>
          <p:nvPr/>
        </p:nvSpPr>
        <p:spPr>
          <a:xfrm>
            <a:off x="576072" y="499262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76072" y="55046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&amp; Sections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474720" y="4892040"/>
            <a:ext cx="2743200" cy="914400"/>
          </a:xfrm>
          <a:prstGeom prst="roundRect">
            <a:avLst>
              <a:gd name="adj" fmla="val 8000"/>
            </a:avLst>
          </a:prstGeom>
          <a:solidFill>
            <a:srgbClr val="1E2E5C"/>
          </a:solidFill>
          <a:ln w="12700">
            <a:solidFill>
              <a:srgbClr val="17B0A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3" name="Text 10"/>
          <p:cNvSpPr/>
          <p:nvPr/>
        </p:nvSpPr>
        <p:spPr>
          <a:xfrm>
            <a:off x="3639312" y="499262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134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3639312" y="55046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Officers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537960" y="4892040"/>
            <a:ext cx="2743200" cy="914400"/>
          </a:xfrm>
          <a:prstGeom prst="roundRect">
            <a:avLst>
              <a:gd name="adj" fmla="val 8000"/>
            </a:avLst>
          </a:prstGeom>
          <a:solidFill>
            <a:srgbClr val="1E2E5C"/>
          </a:solidFill>
          <a:ln w="12700">
            <a:solidFill>
              <a:srgbClr val="17B0A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Text 13"/>
          <p:cNvSpPr/>
          <p:nvPr/>
        </p:nvSpPr>
        <p:spPr>
          <a:xfrm>
            <a:off x="6702552" y="499262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 Jan 2026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6702552" y="55046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Updated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11480" y="6922008"/>
            <a:ext cx="98663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  ·  Pakistan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457200"/>
            <a:ext cx="8586216" cy="5486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11480" y="1024128"/>
            <a:ext cx="858621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&amp; sections in this directory</a:t>
            </a:r>
            <a:endParaRPr lang="en-US" sz="12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457200"/>
            <a:ext cx="566928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11480" y="1554480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Shape 3"/>
          <p:cNvSpPr/>
          <p:nvPr/>
        </p:nvSpPr>
        <p:spPr>
          <a:xfrm>
            <a:off x="521208" y="1654411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7" name="Text 4"/>
          <p:cNvSpPr/>
          <p:nvPr/>
        </p:nvSpPr>
        <p:spPr>
          <a:xfrm>
            <a:off x="521208" y="1654411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69848" y="1627632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Agro &amp; Food Division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448556" y="1554480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411480" y="2357846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1" name="Shape 8"/>
          <p:cNvSpPr/>
          <p:nvPr/>
        </p:nvSpPr>
        <p:spPr>
          <a:xfrm>
            <a:off x="521208" y="2457777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521208" y="2457777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069848" y="2430998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 &amp; Leather Division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448556" y="2357846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11480" y="3161211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521208" y="3261142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7" name="Text 14"/>
          <p:cNvSpPr/>
          <p:nvPr/>
        </p:nvSpPr>
        <p:spPr>
          <a:xfrm>
            <a:off x="521208" y="326114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069848" y="3234363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&amp; Minerals Division – I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4448556" y="3161211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411480" y="3964577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1" name="Shape 18"/>
          <p:cNvSpPr/>
          <p:nvPr/>
        </p:nvSpPr>
        <p:spPr>
          <a:xfrm>
            <a:off x="521208" y="4064508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2" name="Text 19"/>
          <p:cNvSpPr/>
          <p:nvPr/>
        </p:nvSpPr>
        <p:spPr>
          <a:xfrm>
            <a:off x="521208" y="406450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069848" y="4037729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&amp; Minerals Division – II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4448556" y="3964577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411480" y="4767943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Shape 23"/>
          <p:cNvSpPr/>
          <p:nvPr/>
        </p:nvSpPr>
        <p:spPr>
          <a:xfrm>
            <a:off x="521208" y="4867874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21208" y="486787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1069848" y="4841095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Division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4448556" y="4767943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900" dirty="0"/>
          </a:p>
        </p:txBody>
      </p:sp>
      <p:sp>
        <p:nvSpPr>
          <p:cNvPr id="30" name="Shape 27"/>
          <p:cNvSpPr/>
          <p:nvPr/>
        </p:nvSpPr>
        <p:spPr>
          <a:xfrm>
            <a:off x="411480" y="5571309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Shape 28"/>
          <p:cNvSpPr/>
          <p:nvPr/>
        </p:nvSpPr>
        <p:spPr>
          <a:xfrm>
            <a:off x="521208" y="5671239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21208" y="5671239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069848" y="5644461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Marketing Division – I (Asia, Africa &amp; Oceania)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4448556" y="5571309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</a:t>
            </a:r>
            <a:endParaRPr lang="en-US" sz="1900" dirty="0"/>
          </a:p>
        </p:txBody>
      </p:sp>
      <p:sp>
        <p:nvSpPr>
          <p:cNvPr id="35" name="Shape 32"/>
          <p:cNvSpPr/>
          <p:nvPr/>
        </p:nvSpPr>
        <p:spPr>
          <a:xfrm>
            <a:off x="411480" y="6374674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Shape 33"/>
          <p:cNvSpPr/>
          <p:nvPr/>
        </p:nvSpPr>
        <p:spPr>
          <a:xfrm>
            <a:off x="521208" y="6474605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521208" y="6474605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1069848" y="6447826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Marketing Division – II (Americas &amp; Europe)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4448556" y="6374674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900" dirty="0"/>
          </a:p>
        </p:txBody>
      </p:sp>
      <p:sp>
        <p:nvSpPr>
          <p:cNvPr id="40" name="Shape 37"/>
          <p:cNvSpPr/>
          <p:nvPr/>
        </p:nvSpPr>
        <p:spPr>
          <a:xfrm>
            <a:off x="5527548" y="1554480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Shape 38"/>
          <p:cNvSpPr/>
          <p:nvPr/>
        </p:nvSpPr>
        <p:spPr>
          <a:xfrm>
            <a:off x="5637276" y="1654411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5637276" y="1654411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6185916" y="1627632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Facilitation Division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9564624" y="1554480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900" dirty="0"/>
          </a:p>
        </p:txBody>
      </p:sp>
      <p:sp>
        <p:nvSpPr>
          <p:cNvPr id="45" name="Shape 42"/>
          <p:cNvSpPr/>
          <p:nvPr/>
        </p:nvSpPr>
        <p:spPr>
          <a:xfrm>
            <a:off x="5527548" y="2357846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Shape 43"/>
          <p:cNvSpPr/>
          <p:nvPr/>
        </p:nvSpPr>
        <p:spPr>
          <a:xfrm>
            <a:off x="5637276" y="2457777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7" name="Text 44"/>
          <p:cNvSpPr/>
          <p:nvPr/>
        </p:nvSpPr>
        <p:spPr>
          <a:xfrm>
            <a:off x="5637276" y="2457777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6185916" y="2430998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 Entrepreneurship Section</a:t>
            </a:r>
            <a:endParaRPr lang="en-US" sz="1150" dirty="0"/>
          </a:p>
        </p:txBody>
      </p:sp>
      <p:sp>
        <p:nvSpPr>
          <p:cNvPr id="49" name="Text 46"/>
          <p:cNvSpPr/>
          <p:nvPr/>
        </p:nvSpPr>
        <p:spPr>
          <a:xfrm>
            <a:off x="9564624" y="2357846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900" dirty="0"/>
          </a:p>
        </p:txBody>
      </p:sp>
      <p:sp>
        <p:nvSpPr>
          <p:cNvPr id="50" name="Shape 47"/>
          <p:cNvSpPr/>
          <p:nvPr/>
        </p:nvSpPr>
        <p:spPr>
          <a:xfrm>
            <a:off x="5527548" y="3161211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1" name="Shape 48"/>
          <p:cNvSpPr/>
          <p:nvPr/>
        </p:nvSpPr>
        <p:spPr>
          <a:xfrm>
            <a:off x="5637276" y="3261142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2" name="Text 49"/>
          <p:cNvSpPr/>
          <p:nvPr/>
        </p:nvSpPr>
        <p:spPr>
          <a:xfrm>
            <a:off x="5637276" y="3261142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600" dirty="0"/>
          </a:p>
        </p:txBody>
      </p:sp>
      <p:sp>
        <p:nvSpPr>
          <p:cNvPr id="53" name="Text 50"/>
          <p:cNvSpPr/>
          <p:nvPr/>
        </p:nvSpPr>
        <p:spPr>
          <a:xfrm>
            <a:off x="6185916" y="3234363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Services Division</a:t>
            </a:r>
            <a:endParaRPr lang="en-US" sz="1150" dirty="0"/>
          </a:p>
        </p:txBody>
      </p:sp>
      <p:sp>
        <p:nvSpPr>
          <p:cNvPr id="54" name="Text 51"/>
          <p:cNvSpPr/>
          <p:nvPr/>
        </p:nvSpPr>
        <p:spPr>
          <a:xfrm>
            <a:off x="9564624" y="3161211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900" dirty="0"/>
          </a:p>
        </p:txBody>
      </p:sp>
      <p:sp>
        <p:nvSpPr>
          <p:cNvPr id="55" name="Shape 52"/>
          <p:cNvSpPr/>
          <p:nvPr/>
        </p:nvSpPr>
        <p:spPr>
          <a:xfrm>
            <a:off x="5527548" y="3964577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6" name="Shape 53"/>
          <p:cNvSpPr/>
          <p:nvPr/>
        </p:nvSpPr>
        <p:spPr>
          <a:xfrm>
            <a:off x="5637276" y="4064508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7" name="Text 54"/>
          <p:cNvSpPr/>
          <p:nvPr/>
        </p:nvSpPr>
        <p:spPr>
          <a:xfrm>
            <a:off x="5637276" y="406450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600" dirty="0"/>
          </a:p>
        </p:txBody>
      </p:sp>
      <p:sp>
        <p:nvSpPr>
          <p:cNvPr id="58" name="Text 55"/>
          <p:cNvSpPr/>
          <p:nvPr/>
        </p:nvSpPr>
        <p:spPr>
          <a:xfrm>
            <a:off x="6185916" y="4037729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Services Division (Finance)</a:t>
            </a:r>
            <a:endParaRPr lang="en-US" sz="1150" dirty="0"/>
          </a:p>
        </p:txBody>
      </p:sp>
      <p:sp>
        <p:nvSpPr>
          <p:cNvPr id="59" name="Text 56"/>
          <p:cNvSpPr/>
          <p:nvPr/>
        </p:nvSpPr>
        <p:spPr>
          <a:xfrm>
            <a:off x="9564624" y="3964577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900" dirty="0"/>
          </a:p>
        </p:txBody>
      </p:sp>
      <p:sp>
        <p:nvSpPr>
          <p:cNvPr id="60" name="Shape 57"/>
          <p:cNvSpPr/>
          <p:nvPr/>
        </p:nvSpPr>
        <p:spPr>
          <a:xfrm>
            <a:off x="5527548" y="4767943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1" name="Shape 58"/>
          <p:cNvSpPr/>
          <p:nvPr/>
        </p:nvSpPr>
        <p:spPr>
          <a:xfrm>
            <a:off x="5637276" y="4867874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2" name="Text 59"/>
          <p:cNvSpPr/>
          <p:nvPr/>
        </p:nvSpPr>
        <p:spPr>
          <a:xfrm>
            <a:off x="5637276" y="486787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600" dirty="0"/>
          </a:p>
        </p:txBody>
      </p:sp>
      <p:sp>
        <p:nvSpPr>
          <p:cNvPr id="63" name="Text 60"/>
          <p:cNvSpPr/>
          <p:nvPr/>
        </p:nvSpPr>
        <p:spPr>
          <a:xfrm>
            <a:off x="6185916" y="4841095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Services Division (Legal)</a:t>
            </a:r>
            <a:endParaRPr lang="en-US" sz="1150" dirty="0"/>
          </a:p>
        </p:txBody>
      </p:sp>
      <p:sp>
        <p:nvSpPr>
          <p:cNvPr id="64" name="Text 61"/>
          <p:cNvSpPr/>
          <p:nvPr/>
        </p:nvSpPr>
        <p:spPr>
          <a:xfrm>
            <a:off x="9564624" y="4767943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65" name="Shape 62"/>
          <p:cNvSpPr/>
          <p:nvPr/>
        </p:nvSpPr>
        <p:spPr>
          <a:xfrm>
            <a:off x="5527548" y="5571309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6" name="Shape 63"/>
          <p:cNvSpPr/>
          <p:nvPr/>
        </p:nvSpPr>
        <p:spPr>
          <a:xfrm>
            <a:off x="5637276" y="5671239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7" name="Text 64"/>
          <p:cNvSpPr/>
          <p:nvPr/>
        </p:nvSpPr>
        <p:spPr>
          <a:xfrm>
            <a:off x="5637276" y="5671239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1600" dirty="0"/>
          </a:p>
        </p:txBody>
      </p:sp>
      <p:sp>
        <p:nvSpPr>
          <p:cNvPr id="68" name="Text 65"/>
          <p:cNvSpPr/>
          <p:nvPr/>
        </p:nvSpPr>
        <p:spPr>
          <a:xfrm>
            <a:off x="6185916" y="5644461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Section</a:t>
            </a:r>
            <a:endParaRPr lang="en-US" sz="1150" dirty="0"/>
          </a:p>
        </p:txBody>
      </p:sp>
      <p:sp>
        <p:nvSpPr>
          <p:cNvPr id="69" name="Text 66"/>
          <p:cNvSpPr/>
          <p:nvPr/>
        </p:nvSpPr>
        <p:spPr>
          <a:xfrm>
            <a:off x="9564624" y="5571309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70" name="Shape 67"/>
          <p:cNvSpPr/>
          <p:nvPr/>
        </p:nvSpPr>
        <p:spPr>
          <a:xfrm>
            <a:off x="5527548" y="6374674"/>
            <a:ext cx="4750308" cy="638774"/>
          </a:xfrm>
          <a:prstGeom prst="roundRect">
            <a:avLst>
              <a:gd name="adj" fmla="val 8589"/>
            </a:avLst>
          </a:prstGeom>
          <a:solidFill>
            <a:srgbClr val="F3F6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71" name="Shape 68"/>
          <p:cNvSpPr/>
          <p:nvPr/>
        </p:nvSpPr>
        <p:spPr>
          <a:xfrm>
            <a:off x="5637276" y="6474605"/>
            <a:ext cx="438912" cy="438912"/>
          </a:xfrm>
          <a:prstGeom prst="roundRect">
            <a:avLst>
              <a:gd name="adj" fmla="val 12500"/>
            </a:avLst>
          </a:prstGeom>
          <a:solidFill>
            <a:srgbClr val="1E2E5C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72" name="Text 69"/>
          <p:cNvSpPr/>
          <p:nvPr/>
        </p:nvSpPr>
        <p:spPr>
          <a:xfrm>
            <a:off x="5637276" y="6474605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B0A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1600" dirty="0"/>
          </a:p>
        </p:txBody>
      </p:sp>
      <p:sp>
        <p:nvSpPr>
          <p:cNvPr id="73" name="Text 70"/>
          <p:cNvSpPr/>
          <p:nvPr/>
        </p:nvSpPr>
        <p:spPr>
          <a:xfrm>
            <a:off x="6185916" y="6447826"/>
            <a:ext cx="3332988" cy="492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E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 (IT)</a:t>
            </a:r>
            <a:endParaRPr lang="en-US" sz="1150" dirty="0"/>
          </a:p>
        </p:txBody>
      </p:sp>
      <p:sp>
        <p:nvSpPr>
          <p:cNvPr id="74" name="Text 71"/>
          <p:cNvSpPr/>
          <p:nvPr/>
        </p:nvSpPr>
        <p:spPr>
          <a:xfrm>
            <a:off x="9564624" y="6374674"/>
            <a:ext cx="621792" cy="638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0E8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75" name="Text 7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6" name="Text 7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77" name="Text 7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Agro &amp; Food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459382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Athar Hussain Khokhar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Product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021-99206480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0300-5541053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athar.khokhar@tdap.gov.pk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Qadeer Ahmed Bhutto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Additional Charge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0333-7269820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qadeer.ahmed@tdap.gov.pk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Zulfiqar Ali Langha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Agro food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Mubarik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0300-9215732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drmubarik.ahmed@tdap.gov.pk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Kamran Lasi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Fisheries Analyst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Seafood, Dates, Horticulture Products, Sindh Fruits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0321-2629279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kamran.lasi@tdap.gov.pk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Hina Tahir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Road, Grass &amp; Alfalfa, Maize, Animal Feed, Flowers, Live plants, cut flowers, buds ornamental foliage, oil seeds, oleaginous fruits, vegetables &amp; animals oils and fats, Dry Fruits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0333-4421852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0333-4421852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hina.tahir@tdap.gov.pk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Amir ur Rehman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Rice, Flour, Cereals &amp; by products, cereal, wheat, malt straches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021-99201518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0300-2230260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amir.rehman@tdap.gov.pk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Rashid Gilani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Mango &amp; Fruits, fresh, chilled, frozen,, dried fruits &amp; vegetables, edible plant parts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061-9330880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0335-9292011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rashid.gillani@tdap.gov.pk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Nazir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Gilgit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Cherries, Plums, Apricots &amp; GB relatd Agro Products, fresh, chilled, frozen, dried fruits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05811-920484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0343-1824476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nazir.ali@tdap.gov.pk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Hafiz Kamran Ahmed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Vegetables,Potato, Onion, Citrus, Sesame Seeds, fresh, chilled, frozen,, dried fruits &amp; vegetables, edible plant parts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041-9210270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0306-5030751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hkamran.ahmed@tdap.gov.pk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Agro &amp; Food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officers   ·   continued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459382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Aurangzeb Jahangir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Livestock, Meat(Coordination), Live animals, Fresh &amp; Frozen meat, Poultery dairy products, animals by products. Birds eggs, edible products of animal origin, 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0313-2744452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aurangzebjahangir@tdap.gov.pk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Kashmala Javaid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Processed Food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041-9210287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0333-9945773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kashmala.javaid@tdap.gov.pk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Iqra Ilyas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Sugar and Confectionary Beverages, honey, salt(table, industrial, edible), pure sodium chloride, unmanufactured tobacco, manufactured tobacco products.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021-99202701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0303-5271763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iqra.ilyas@tdap.gov.pk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Arshia Fatima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Herbal medicines, Confectionery, tobacco, garlic, food preparations,honey, Raw / refined sugar, sugar syrups, sugar confectionery, cocoa products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0334-1452372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arshia.fatima@tdap.gov.pk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Zain-ul-Abideen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Quetta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Olive, fresh, chilled, frozen, dried fruits &amp; vegetables, edible plant parts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0313-2286115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zain.ejaz@tdap.gov.pk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Ahsan Abbas Abro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Secretary (SC)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Dairy Products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0304-3771299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ahsanabass.abro@tdap.gov.pk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Kashmala Omer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Whole and ground spices, seeds used as spices, coffee, tea and mate, Bakery items, pasta, processed fruits &amp; vegetables, sauces, beverages, non-alcoholic drinks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Salma Jabbar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 Research and Data Analysis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Textile &amp; Leather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663294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Product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021-99201505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0321- 9484555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basit.rauf@tdap.gov.pk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Mehwish Khadim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Textile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0310-6070000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mehwish.khadim@tdap.gov.pk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Hasnain Azhar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Delegation, Seminars, Webnars &amp; B2B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021-99201501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0333-4814148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hasnain.azhar@tdap.gov.pk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Sheheryar Khan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Leather , Leather Garments &amp; Gloves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0321-7772741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sheheryar.khan@tdap.gov.pk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Farrukh H. Nasim Cheema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Carpet, Fabrics, Yarn Cotton(ADDITONAL NCC CHARGE)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0333-6348352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farrukh.humayun@tdap.gov.pk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Bukhtawer Akhtar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Readymade Garments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021-99225814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0334-3518498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bukhtawer.akhter@tdap.gov.pk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Zameer Soomro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Exhibition &amp; 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021-99207212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0333-2231658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zameer.soomro@tdap.gov.pk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Masroor Ahmed Korai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Leather Coordination 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021-99207200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0333-7084530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korai.masroor@tdap.gov.pk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 Ahmed Khan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0343-3406332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ahmed.khan@tdap.gov.pk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Amna Shabbir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 Textile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amna.shabir@tdap.gov.pk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Saeed A. Tamimi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End Fashion Garments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021-99207218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0300-9247514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saeed.tamimi@tdap.gov.pk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Mahinder Kumar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0305-2148898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mahendar.kumar@tdap.gov.pk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&amp; Minerals Division – I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867205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Azhar Ali Dahar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Product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021-99206472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0333-2243655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azhar.dahar@tdap.gov.pk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Arshad Rahim Khan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Pharma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arshad.rahim@tdap.gov.pk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Noor Ali Achakzai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Quetta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Minerals /IRAN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0300-9389261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ali.achakzai@tdap.gov.pk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Rashid Hussain Brohi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0333-7523260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rashid.hussain@tdap.gov.pk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Saba Shazadi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Chemicals, Paints &amp; Plastics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0310-3454333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Saba.shahzadi@tdap.gov.pk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Sana Ali Khokhar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Pharmaceuticals &amp; Cosmetic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021- 99202182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0331-3118579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sana.khokhar@tdap.gov.pk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Waqar Rasool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Safety Equipment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0300-8639906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waqar.rasool@tdap.gov.pk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Omer Bajwa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Construction material,Furtinure, Agri Machinery/Indonesia &amp; Malaysia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0345-4658469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omer.bajwa@tdap.gov.pk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Taha Farooq Gilani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Gems &amp; Jewellery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0331-8300350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taha@tdap.gov.pk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Basit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basit.ali@tdap.gov.pk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 Yousuf Memon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Minerals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021-111-444-440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3057352242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myousuf.memon@tdap.gov.pk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&amp; Minerals Division – II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071116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Khalid Rasool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Sialkot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Product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0300-8400221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mkhalid.rasool@tdap.gov.pk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Nadia Faruqi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0321-9600965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nadia.faruki@tdap.gov.pk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Ali Tamkeen Butt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Sialkot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Admin(Looks after Eng.II)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0322-7317807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ali.tamkinbutt@tdap.gov.pk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Zainul Abdin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Sialkot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Surgical equipment and Cutlery utensils.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0334-8175581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dr.zain@tdap.gov.pk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Faisal uz Zaman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Gujranwala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 Fans, Home Appliances, Mobile Phones, Packaging, Crockery ,cermaics &amp; Sanitary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055-9330556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0333-4698268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faisal.zaman@tdap.gov.pk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Jawad Ahsan Khawaja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Sialkot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Sports Goods &amp; Musical instruments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0300-6229456 0332-8037966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jawad.ahsan@tdap.gov.pk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Ismail Haider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Autoparts, All electrical machinery including (motors, pumps, transformers, generators etc.)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0321-6308166 0302-7308548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ismail.haider@tdap.gov.pk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Asif Butt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Gujranwala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Mattresses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0300-6201384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asif.butt@tdap.gov.pk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Nida Rasheed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 Officer (Furniture)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5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Services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784805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Rafia Syed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Product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0311-1188282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syed.rafia@tdap.gov.pk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Adil Mukhtar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Osaka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E-Commerce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0347-7444323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adil.mukhtar@tdap.gov.pk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Amir Khan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Peshawar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 &amp; Logistics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091-9217537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0302-8878787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amir.khan@tdap.gov.pk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Usman Elahi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0300-8122212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usman.elahi@tdap.gov.pk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Raheel Rao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0333-4701230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raheel.rao@tdap.gov.pk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Talha Majeed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Ali Yousuf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Tourism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021-444-111-444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0305-7352242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mali.yousaf@tdap.gov.pk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Marketing Division – I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Asia, Africa &amp; Oceania   ·   19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275027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Abdul Kareem Memon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Marketing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021-99201529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0333-2522588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abdul.karim@tdap.gov.pk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Khalid Rasool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Sialkot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 Leader *ASEAN*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0300-8400221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mkhalid.rasool@tdap.gov.pk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Amanat Ali Leghari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Asia, Mudagascer, CARs, Oceania, Africa, Coordination, Maltilateral/Ethiopia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0333-7547657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drmohsan.ali@tdap.gov.pk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Fatima Khalil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Oceania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0322-4851928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fatima.khalil@tdap.gov.pk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Qadeer Ahmed Bhutto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China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0333-7269820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qadeer.ahmed@tdap.gov.pk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Zahid Qadeer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Looking after South Asia &amp; Saudi Arabia falling under IMDD-l as (TL)*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Ameera Pervaiz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Sialkot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UAE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0321-4074902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ameera.pervaiz@tdap.gov.pk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Noor Ali Achakzai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Quetta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0300-9389261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ali.achakzai@tdap.gov.pk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Bukhtawer Akhtar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Lebanon,Qatar And Yemen(South Asia Desk In-charge)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0334-3518498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bukhtawer.akhtar@tdap.gov.pk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Marketing Division – I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Asia, Africa &amp; Oceania   ·   19 officers   ·   continued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275027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Fazal-ur-Rahman Rao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&amp; South Africa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0300-5211542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fazalur.rehmanrao@tdap.gov.pk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Mola Dad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Quetta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West &amp; East Africa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0321-2770691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mola.dad@tdap.gov.pk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Omer Hussan Bajwa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 &amp; Malaysia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0345-4658469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omer.bajwa@tdap.gov.pk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Fida hussain Mehsar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Sukkur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Iraq,Syria,Oman,Kuwait,Bahrain, Jordon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0333-5772240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fida.mahesar@tdap.gov.pk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Zahid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Peshawar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Afghanistan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0308-5941470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zahid.muhammad@tdap.gov.pk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Faisal Rashid Awan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China &amp; Ethiopia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021-99206471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0321-2439819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faisal.awan@tdap.gov.pk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Mir Mohsin Bullo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Sukkur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Japan &amp; S.korea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Naseer Ahmed Bhatti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KSA(Saudi Arabia Desk Incharge)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021-111-444-111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0346-7903592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naseer.bhatti@tdap.gov.pk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Suleman Akram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East Asia (ASEAN DESK INCHARGE)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suleman.akram@tdap.gov.pk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Asma Siddiqui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0304-5961383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asima.siddique@tdap.gov.pk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Marketing Division – II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Americas &amp; Europe   ·   11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969160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Fauzia Parveen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Additional Secretary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Product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0335-5533113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fouzia.chaudhry@tdap.gov.pk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Naheed Akhtar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America(USA&amp; CANADA)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0333-4079769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naheed.akhtar@tdap.gov.pk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Zahid Qadeer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Addition Charge of South Asia &amp; Saudi Arabia of IMDD-l as (TL)*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Hasnain Haider Langah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EUROPE(Incharge)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0300-6320659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hasnain.langah@tdap.gov.pk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Farrukh H. Nasim Cheema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Eastern Europe Farrukh DD, Additional Charge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042-111-444-111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0333-6348352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farrukh.humayun@tdap.gov.pk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Syeda Alina Zehra Gilani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Western Europe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0333-6081113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alina.gilani@tdap.gov.pk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Asad Ali Rind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America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0334-2712093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asad.rind@tdap.gov.pk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Arfa Shahid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Eastern Europe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0334-5522949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arfa.shahid@tdap.gov.pk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 Anas Mateen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GSP Officer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0307-4488599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sanas.mateen@tdap.gov.pk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Shoaib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GSP Officer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0345-7874674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muhammad.shoaib@tdap.gov.pk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Salik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GSP Officer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0332-4315121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muhammad.salik@tdap.gov.pk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Trade Facilitation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765249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Ishaq Shinwari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0333-5705257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ishaq.shinwari@tdap.gov.pk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 Najeeb Siddiqui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0333-2273643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najeeb.siddiqui@tdap.gov.pk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Masood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Photographer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0345-2787525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masood.ali@tdap.gov.pk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Qazi Muhammad Shareef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Help Desk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0333-2550650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mohammad.sharif@tdap.gov.pk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Prem Chand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EDF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0300-3245022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prem.chand@tdap.gov.pk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Farzana Abbasi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Media(Additional Charge PHDEC)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0331-2628525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farzana.abbasi@tdap.gov.pk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Idrees Jalbani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NETP(Additional Charge SMEs)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0301-2739549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muhammad.idreesjalbani@tdap.gov.pk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Yasir Faqooqui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Publication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0336-2820178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yasir.farooqui@tdap.gov.pk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Anas Mateen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Faisalabad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0307-4488599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sanas.mateen@tdap.gov.pk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Rida Fatima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 Media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0313-5188369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rida@tdap.gov.pk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Salman Jhokio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0331-3611915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salman.jokhio@tdap.gov.pk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Women Entrepreneurship Section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765249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Fouzia Parveen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Senior 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 of the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0335-5533113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fouzia.parveen@tdap.gov.pk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Shumaila Sikandar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Women Entrepreneurship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0321-9399106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shumaila.sikandar@tdap.gov.pk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Zahid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Peshawar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KPK/Admin/ WE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0308-5941470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zahid.muhammad@tdap.gov.pk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Noor Ali Achakzai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Quetta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Balochistan/Admin/ WE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0300-9389261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ali.achakzai@tdap.gov.pk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Asif Khan Kakar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Gwadar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Balochistan/Admin/WE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0317-8032971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asif.kakar@tdap.gov.pk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Syeda Alina Zehra Gilani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Punjab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0333-6081113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alina.gilani@tdap.gov.pk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Mahina Ghalib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Lahore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Punjab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0333-4449504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mahina.ghalib@tdap.gov.pk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Nazir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Gilgit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Gilgit – Baltistan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0343-1824476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nazir.ali@tdap.gov.pk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Arfa Shahid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Gilgit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0334-5522949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arfa.shahid@tdap.gov.pk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Saeed Tamimi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Sindh/Fashion/ WE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0300-9247514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saeed.tamimi@tdap.gov.pk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Iqra Tariq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Islamabad/Additional Assignment Admin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0347-7543433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iqra.tariq@tdap.gov.pk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Hia Arshad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Islamabad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Services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071116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Basit Rauf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0321-9484555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basit.rauf@tdap.gov.pk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F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Brig. Amjad Mehmood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Consultant (Security)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0315-44522313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amjad.mahmood@tdap.gov.pk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Ismaeel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Consultant (Procurement)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Procurement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0322-5539281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muhammad.ismail@tdap.gov.pk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Mohsin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Establishment (POOL)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Fatima Khalil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MSD/Admin,Coordination,IT &amp; MTO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0322-4851928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fatima.khalil@tdap.gov.pk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Khuram Ikram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HR/Legal(ESTT)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Masroor Ahmed Korai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0345-3488736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jinsar.bhatti@tdap.gov.pk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 Mardan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 Sec. ,(Regional Offices and Sindh Balochistan Regions)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Rao Naveed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0308-9279780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rao.naveed@tdap.gov.pk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Abdul Shakoor Memon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General Admin I (Additional Charge FMCL matters)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0309-0784861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abdul.shakoor@tdap.gov.pk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Javed Ali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Executive Officer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MTO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javed.alibhatti@tdap.gov.pk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Services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  ·   6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886761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Saima Azhar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Internal Audit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0300-0112272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saima.azhar@tdap.gov.pk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Shumaila Sikander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Proceeding on MCMC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0333-2649411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amanat.ali@tdap.gov.pk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Sadaf Badiuzaman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Medical Consultant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Medical Reimbursement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sadaf.badiuzzaman@tdap.gov.pk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Naveed Shafi Memon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Payroll (Additional Charge of Osaka Accounts)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0300-9270227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naveed.shafi@tdap.gov.pk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Zeeshan Anam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EMDF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0333-2381647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zeeshan.anam@tdap.gov.pk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Umair Sangi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Foreign Remittances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0309-7571989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umairsangi@tdap.gov.pk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Services Division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  ·   2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702406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Khuram Ikram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HR/ESTT &amp; LEGAL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0315-4424894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khurram.ikram@tdap.gov.pk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Muhammad Adnan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Assistant Manager (Legal)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0333-2887440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m.adnan@tdap.gov.pk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Coordination Section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officers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498494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Dr. Afshan Uroos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Coordination (Additional Charge of Data)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0344-2237729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afshan.uroos@tdap.gov.pk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Hamza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muhammad.hamza@tdap.gov.pk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Ms. Maryam Younus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Research Associate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0341-2159895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maryam.younus@tdap.gov.pk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84048"/>
            <a:ext cx="8586216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E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Technology (IT)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11480" y="859536"/>
            <a:ext cx="8586216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8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officer</a:t>
            </a:r>
            <a:endParaRPr lang="en-US" sz="110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384048"/>
            <a:ext cx="566928" cy="566928"/>
          </a:xfrm>
          <a:prstGeom prst="rect">
            <a:avLst/>
          </a:prstGeom>
        </p:spPr>
      </p:pic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906317"/>
          <a:ext cx="9866376" cy="914400"/>
        </p:xfrm>
        <a:graphic>
          <a:graphicData uri="http://schemas.openxmlformats.org/drawingml/2006/table">
            <a:tbl>
              <a:tblPr/>
              <a:tblGrid>
                <a:gridCol w="29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2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 / Products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E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Mr. Asadullah Qureshi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Deputy Manager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Karachi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0323-2317179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i="1" dirty="0">
                          <a:solidFill>
                            <a:srgbClr val="0E8C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asadullah.qureshi@tdap.gov.pk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31750" marB="31750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2E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11480" y="7251192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6163056" y="7251192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A8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21 January 2026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9774936" y="7251192"/>
            <a:ext cx="502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2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3615</Words>
  <Application>Microsoft Macintosh PowerPoint</Application>
  <PresentationFormat>Custom</PresentationFormat>
  <Paragraphs>1208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Directory of Product Officers</dc:title>
  <dc:subject>PptxGenJS Presentation</dc:subject>
  <dc:creator>TDAP</dc:creator>
  <cp:lastModifiedBy>SHAHZAIBALI</cp:lastModifiedBy>
  <cp:revision>1</cp:revision>
  <dcterms:created xsi:type="dcterms:W3CDTF">2026-07-25T07:42:14Z</dcterms:created>
  <dcterms:modified xsi:type="dcterms:W3CDTF">2026-07-25T11:56:17Z</dcterms:modified>
</cp:coreProperties>
</file>