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88825" cy="6858000"/>
  <p:notesSz cx="6858000" cy="12188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22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669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9079992" y="-1463040"/>
            <a:ext cx="3474720" cy="3474720"/>
          </a:xfrm>
          <a:prstGeom prst="roundRect">
            <a:avLst>
              <a:gd name="adj" fmla="val 13158"/>
            </a:avLst>
          </a:prstGeom>
          <a:solidFill>
            <a:srgbClr val="143257">
              <a:alpha val="70000"/>
            </a:srgbClr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" name="Shape 1"/>
          <p:cNvSpPr/>
          <p:nvPr/>
        </p:nvSpPr>
        <p:spPr>
          <a:xfrm rot="1200000">
            <a:off x="-1371600" y="4663440"/>
            <a:ext cx="3474720" cy="3474720"/>
          </a:xfrm>
          <a:prstGeom prst="roundRect">
            <a:avLst>
              <a:gd name="adj" fmla="val 13158"/>
            </a:avLst>
          </a:prstGeom>
          <a:solidFill>
            <a:srgbClr val="1E4A7A">
              <a:alpha val="55000"/>
            </a:srgbClr>
          </a:solidFill>
          <a:ln/>
        </p:spPr>
        <p:txBody>
          <a:bodyPr/>
          <a:lstStyle/>
          <a:p>
            <a:endParaRPr lang="en-PK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0080"/>
            <a:ext cx="1097280" cy="1097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205740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2487168"/>
            <a:ext cx="1127455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Proposed Human Resource of TDAP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457200" y="3310128"/>
            <a:ext cx="112745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Considering the Current &amp; Future Mandate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475488" y="3977640"/>
            <a:ext cx="640080" cy="4572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" name="Text 6"/>
          <p:cNvSpPr/>
          <p:nvPr/>
        </p:nvSpPr>
        <p:spPr>
          <a:xfrm>
            <a:off x="457200" y="4114800"/>
            <a:ext cx="10360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restructuring proposal to align sanctioned strength with TDAP's expanded trade-development mandate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57200" y="489204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143257"/>
          </a:solidFill>
          <a:ln w="127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1" name="Text 8"/>
          <p:cNvSpPr/>
          <p:nvPr/>
        </p:nvSpPr>
        <p:spPr>
          <a:xfrm>
            <a:off x="658368" y="5020056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260 → 242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658368" y="550468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strength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977640" y="489204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143257"/>
          </a:solidFill>
          <a:ln w="127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4178808" y="5020056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4178808" y="550468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Divisions &amp; regions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7498080" y="489204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143257"/>
          </a:solidFill>
          <a:ln w="127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Text 14"/>
          <p:cNvSpPr/>
          <p:nvPr/>
        </p:nvSpPr>
        <p:spPr>
          <a:xfrm>
            <a:off x="7699248" y="5020056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7699248" y="550468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marketing divisions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457200" y="62179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C93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Submitted for consideration  ·  Government of Pakistan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proposed, and why it matters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98448"/>
            <a:ext cx="2093976" cy="1371600"/>
          </a:xfrm>
          <a:prstGeom prst="roundRect">
            <a:avLst>
              <a:gd name="adj" fmla="val 3333"/>
            </a:avLst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530352" y="1417320"/>
            <a:ext cx="19476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242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548640" y="1956816"/>
            <a:ext cx="19110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sanctioned strength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548640" y="2267712"/>
            <a:ext cx="19110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261 · net −16 posts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2752344" y="1298448"/>
            <a:ext cx="2093976" cy="1371600"/>
          </a:xfrm>
          <a:prstGeom prst="roundRect">
            <a:avLst>
              <a:gd name="adj" fmla="val 3333"/>
            </a:avLst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0" name="Text 7"/>
          <p:cNvSpPr/>
          <p:nvPr/>
        </p:nvSpPr>
        <p:spPr>
          <a:xfrm>
            <a:off x="2825496" y="1417320"/>
            <a:ext cx="19476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+24</a:t>
            </a:r>
            <a:endParaRPr lang="en-US" sz="2900" dirty="0"/>
          </a:p>
        </p:txBody>
      </p:sp>
      <p:sp>
        <p:nvSpPr>
          <p:cNvPr id="11" name="Text 8"/>
          <p:cNvSpPr/>
          <p:nvPr/>
        </p:nvSpPr>
        <p:spPr>
          <a:xfrm>
            <a:off x="2843784" y="1956816"/>
            <a:ext cx="19110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posts strengthened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2843784" y="2267712"/>
            <a:ext cx="19110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(+19) and BS-20 (+5)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5047488" y="1298448"/>
            <a:ext cx="2093976" cy="1371600"/>
          </a:xfrm>
          <a:prstGeom prst="roundRect">
            <a:avLst>
              <a:gd name="adj" fmla="val 3333"/>
            </a:avLst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5120640" y="1417320"/>
            <a:ext cx="19476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−42</a:t>
            </a:r>
            <a:endParaRPr lang="en-US" sz="2900" dirty="0"/>
          </a:p>
        </p:txBody>
      </p:sp>
      <p:sp>
        <p:nvSpPr>
          <p:cNvPr id="15" name="Text 12"/>
          <p:cNvSpPr/>
          <p:nvPr/>
        </p:nvSpPr>
        <p:spPr>
          <a:xfrm>
            <a:off x="5138928" y="1956816"/>
            <a:ext cx="19110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posts rationalized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138928" y="2267712"/>
            <a:ext cx="19110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(−34) and BS-18 (−8)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7342632" y="1298448"/>
            <a:ext cx="2093976" cy="1371600"/>
          </a:xfrm>
          <a:prstGeom prst="roundRect">
            <a:avLst>
              <a:gd name="adj" fmla="val 3333"/>
            </a:avLst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8" name="Text 15"/>
          <p:cNvSpPr/>
          <p:nvPr/>
        </p:nvSpPr>
        <p:spPr>
          <a:xfrm>
            <a:off x="7415784" y="1417320"/>
            <a:ext cx="19476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2900" dirty="0"/>
          </a:p>
        </p:txBody>
      </p:sp>
      <p:sp>
        <p:nvSpPr>
          <p:cNvPr id="19" name="Text 16"/>
          <p:cNvSpPr/>
          <p:nvPr/>
        </p:nvSpPr>
        <p:spPr>
          <a:xfrm>
            <a:off x="7434072" y="1956816"/>
            <a:ext cx="19110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Divisions &amp; regional offices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7434072" y="2267712"/>
            <a:ext cx="19110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product, regional &amp; international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9637776" y="1298448"/>
            <a:ext cx="2093976" cy="1371600"/>
          </a:xfrm>
          <a:prstGeom prst="roundRect">
            <a:avLst>
              <a:gd name="adj" fmla="val 3333"/>
            </a:avLst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2" name="Text 19"/>
          <p:cNvSpPr/>
          <p:nvPr/>
        </p:nvSpPr>
        <p:spPr>
          <a:xfrm>
            <a:off x="9710928" y="1417320"/>
            <a:ext cx="19476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900" dirty="0"/>
          </a:p>
        </p:txBody>
      </p:sp>
      <p:sp>
        <p:nvSpPr>
          <p:cNvPr id="23" name="Text 20"/>
          <p:cNvSpPr/>
          <p:nvPr/>
        </p:nvSpPr>
        <p:spPr>
          <a:xfrm>
            <a:off x="9729216" y="1956816"/>
            <a:ext cx="19110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marketing divisions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9729216" y="2267712"/>
            <a:ext cx="191109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major world regions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457200" y="301752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i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proposal reshapes TDAP's human resource toward its expanded mandate — a leaner entry tier and a strengthened management and senior cadre — while holding total strength below the current establishment and closer to the Ministry of Commerce benchmark.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457200" y="3703320"/>
            <a:ext cx="91440" cy="822960"/>
          </a:xfrm>
          <a:prstGeom prst="roundRect">
            <a:avLst>
              <a:gd name="adj" fmla="val 30000"/>
            </a:avLst>
          </a:prstGeom>
          <a:solidFill>
            <a:srgbClr val="C9A24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7" name="Text 24"/>
          <p:cNvSpPr/>
          <p:nvPr/>
        </p:nvSpPr>
        <p:spPr>
          <a:xfrm>
            <a:off x="676656" y="3703320"/>
            <a:ext cx="51800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Reshape, not expand.  </a:t>
            </a: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strength falls from 261 to 245 even as management capacity rises — a shift up the grade structure, not a headcount increase.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6277356" y="3703320"/>
            <a:ext cx="91440" cy="822960"/>
          </a:xfrm>
          <a:prstGeom prst="roundRect">
            <a:avLst>
              <a:gd name="adj" fmla="val 30000"/>
            </a:avLst>
          </a:prstGeom>
          <a:solidFill>
            <a:srgbClr val="C9A24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9" name="Text 26"/>
          <p:cNvSpPr/>
          <p:nvPr/>
        </p:nvSpPr>
        <p:spPr>
          <a:xfrm>
            <a:off x="6496812" y="3703320"/>
            <a:ext cx="51800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Mandate-driven design.  </a:t>
            </a: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covers product divisions, four international marketing divisions spanning every major region, regional offices, SME &amp; women entrepreneurship, e-commerce and trade facilitation.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457200" y="4672584"/>
            <a:ext cx="91440" cy="822960"/>
          </a:xfrm>
          <a:prstGeom prst="roundRect">
            <a:avLst>
              <a:gd name="adj" fmla="val 30000"/>
            </a:avLst>
          </a:prstGeom>
          <a:solidFill>
            <a:srgbClr val="C9A24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1" name="Text 28"/>
          <p:cNvSpPr/>
          <p:nvPr/>
        </p:nvSpPr>
        <p:spPr>
          <a:xfrm>
            <a:off x="676656" y="4672584"/>
            <a:ext cx="51800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depth restored.  </a:t>
            </a: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grades (BS-19/20/21) are strengthened to remove single-point dependencies and reduce reliance on acting / additional-charge arrangements.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6277356" y="4672584"/>
            <a:ext cx="91440" cy="822960"/>
          </a:xfrm>
          <a:prstGeom prst="roundRect">
            <a:avLst>
              <a:gd name="adj" fmla="val 30000"/>
            </a:avLst>
          </a:prstGeom>
          <a:solidFill>
            <a:srgbClr val="C9A24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3" name="Text 30"/>
          <p:cNvSpPr/>
          <p:nvPr/>
        </p:nvSpPr>
        <p:spPr>
          <a:xfrm>
            <a:off x="6496812" y="4672584"/>
            <a:ext cx="51800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Benchmarked to the Ministry.  </a:t>
            </a: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proposed grade ratio moves closer to the Ministry of Commerce, Islamabad establishment shape.</a:t>
            </a:r>
            <a:endParaRPr lang="en-US" sz="1050" dirty="0"/>
          </a:p>
        </p:txBody>
      </p:sp>
      <p:sp>
        <p:nvSpPr>
          <p:cNvPr id="34" name="Text 31"/>
          <p:cNvSpPr/>
          <p:nvPr/>
        </p:nvSpPr>
        <p:spPr>
          <a:xfrm>
            <a:off x="457200" y="654710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35" name="Text 32"/>
          <p:cNvSpPr/>
          <p:nvPr/>
        </p:nvSpPr>
        <p:spPr>
          <a:xfrm>
            <a:off x="7068312" y="6547104"/>
            <a:ext cx="4206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HR — Current &amp; Future Mandate</a:t>
            </a:r>
            <a:endParaRPr lang="en-US" sz="750" dirty="0"/>
          </a:p>
        </p:txBody>
      </p:sp>
      <p:sp>
        <p:nvSpPr>
          <p:cNvPr id="36" name="Text 33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Current &amp; Future Mandate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proposed structure is built around five mandate pillars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11274552" cy="903427"/>
          </a:xfrm>
          <a:prstGeom prst="roundRect">
            <a:avLst>
              <a:gd name="adj" fmla="val 5061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" name="Shape 3"/>
          <p:cNvSpPr/>
          <p:nvPr/>
        </p:nvSpPr>
        <p:spPr>
          <a:xfrm>
            <a:off x="457200" y="1325880"/>
            <a:ext cx="109728" cy="903427"/>
          </a:xfrm>
          <a:prstGeom prst="roundRect">
            <a:avLst>
              <a:gd name="adj" fmla="val 25000"/>
            </a:avLst>
          </a:prstGeom>
          <a:solidFill>
            <a:srgbClr val="1CA0A6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7" name="Shape 4"/>
          <p:cNvSpPr/>
          <p:nvPr/>
        </p:nvSpPr>
        <p:spPr>
          <a:xfrm>
            <a:off x="731520" y="1558138"/>
            <a:ext cx="438912" cy="438912"/>
          </a:xfrm>
          <a:prstGeom prst="roundRect">
            <a:avLst>
              <a:gd name="adj" fmla="val 50000"/>
            </a:avLst>
          </a:prstGeom>
          <a:solidFill>
            <a:srgbClr val="1CA0A6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8" name="Text 5"/>
          <p:cNvSpPr/>
          <p:nvPr/>
        </p:nvSpPr>
        <p:spPr>
          <a:xfrm>
            <a:off x="731520" y="155813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371600" y="1417320"/>
            <a:ext cx="3291840" cy="7205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 Development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754880" y="1325880"/>
            <a:ext cx="6793992" cy="90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International Marketing Divisions covering Americas &amp; Europe; China, East Asia, SAFTA &amp; Oceania; CIS, ECO, Georgia, Russia &amp; Ukraine; and Africa &amp; Middle East.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357323"/>
            <a:ext cx="11274552" cy="903427"/>
          </a:xfrm>
          <a:prstGeom prst="roundRect">
            <a:avLst>
              <a:gd name="adj" fmla="val 5061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2" name="Shape 9"/>
          <p:cNvSpPr/>
          <p:nvPr/>
        </p:nvSpPr>
        <p:spPr>
          <a:xfrm>
            <a:off x="457200" y="2357323"/>
            <a:ext cx="109728" cy="903427"/>
          </a:xfrm>
          <a:prstGeom prst="roundRect">
            <a:avLst>
              <a:gd name="adj" fmla="val 2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3" name="Shape 10"/>
          <p:cNvSpPr/>
          <p:nvPr/>
        </p:nvSpPr>
        <p:spPr>
          <a:xfrm>
            <a:off x="731520" y="2589581"/>
            <a:ext cx="438912" cy="438912"/>
          </a:xfrm>
          <a:prstGeom prst="roundRect">
            <a:avLst>
              <a:gd name="adj" fmla="val 50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731520" y="2589581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371600" y="2448763"/>
            <a:ext cx="3291840" cy="7205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Product-Led Export Growth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4754880" y="2357323"/>
            <a:ext cx="6793992" cy="90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product divisions — Agro; Engineering, Minerals &amp; Gems; Textiles &amp; Leather; and Services &amp; E-commerce — driving sector competitiveness.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57200" y="3388766"/>
            <a:ext cx="11274552" cy="903427"/>
          </a:xfrm>
          <a:prstGeom prst="roundRect">
            <a:avLst>
              <a:gd name="adj" fmla="val 5061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457200" y="3388766"/>
            <a:ext cx="109728" cy="903427"/>
          </a:xfrm>
          <a:prstGeom prst="roundRect">
            <a:avLst>
              <a:gd name="adj" fmla="val 25000"/>
            </a:avLst>
          </a:prstGeom>
          <a:solidFill>
            <a:srgbClr val="2E6DA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731520" y="3621024"/>
            <a:ext cx="438912" cy="438912"/>
          </a:xfrm>
          <a:prstGeom prst="roundRect">
            <a:avLst>
              <a:gd name="adj" fmla="val 50000"/>
            </a:avLst>
          </a:prstGeom>
          <a:solidFill>
            <a:srgbClr val="2E6DA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731520" y="362102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1371600" y="3480206"/>
            <a:ext cx="3291840" cy="7205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Outreach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4754880" y="3388766"/>
            <a:ext cx="6793992" cy="90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offices for Sindh &amp; Trade Facilitation, KPK &amp; Handicrafts, Balochistan, Islamabad and Punjab bring TDAP closer to exporters.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457200" y="4420210"/>
            <a:ext cx="11274552" cy="903427"/>
          </a:xfrm>
          <a:prstGeom prst="roundRect">
            <a:avLst>
              <a:gd name="adj" fmla="val 5061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4" name="Shape 21"/>
          <p:cNvSpPr/>
          <p:nvPr/>
        </p:nvSpPr>
        <p:spPr>
          <a:xfrm>
            <a:off x="457200" y="4420210"/>
            <a:ext cx="109728" cy="903427"/>
          </a:xfrm>
          <a:prstGeom prst="roundRect">
            <a:avLst>
              <a:gd name="adj" fmla="val 25000"/>
            </a:avLst>
          </a:prstGeom>
          <a:solidFill>
            <a:srgbClr val="9C7A2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731520" y="4652467"/>
            <a:ext cx="438912" cy="438912"/>
          </a:xfrm>
          <a:prstGeom prst="roundRect">
            <a:avLst>
              <a:gd name="adj" fmla="val 50000"/>
            </a:avLst>
          </a:prstGeom>
          <a:solidFill>
            <a:srgbClr val="9C7A2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731520" y="4652467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1371600" y="4511650"/>
            <a:ext cx="3291840" cy="7205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&amp; Emerging Trade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4754880" y="4420210"/>
            <a:ext cx="6793992" cy="90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 training, Women Entrepreneurship and E-commerce embed inclusive growth and new-economy trade into the mandate.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457200" y="5451653"/>
            <a:ext cx="11274552" cy="903427"/>
          </a:xfrm>
          <a:prstGeom prst="roundRect">
            <a:avLst>
              <a:gd name="adj" fmla="val 5061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0" name="Shape 27"/>
          <p:cNvSpPr/>
          <p:nvPr/>
        </p:nvSpPr>
        <p:spPr>
          <a:xfrm>
            <a:off x="457200" y="5451653"/>
            <a:ext cx="109728" cy="903427"/>
          </a:xfrm>
          <a:prstGeom prst="roundRect">
            <a:avLst>
              <a:gd name="adj" fmla="val 25000"/>
            </a:avLst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1" name="Shape 28"/>
          <p:cNvSpPr/>
          <p:nvPr/>
        </p:nvSpPr>
        <p:spPr>
          <a:xfrm>
            <a:off x="731520" y="5683910"/>
            <a:ext cx="438912" cy="438912"/>
          </a:xfrm>
          <a:prstGeom prst="roundRect">
            <a:avLst>
              <a:gd name="adj" fmla="val 50000"/>
            </a:avLst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731520" y="5683910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33" name="Text 30"/>
          <p:cNvSpPr/>
          <p:nvPr/>
        </p:nvSpPr>
        <p:spPr>
          <a:xfrm>
            <a:off x="1371600" y="5543093"/>
            <a:ext cx="3291840" cy="7205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Enablers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4754880" y="5451653"/>
            <a:ext cx="6793992" cy="90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Services, Trade Facilitation and Security provide the governance, logistics and assurance backbone.</a:t>
            </a:r>
            <a:endParaRPr lang="en-US" sz="1050" dirty="0"/>
          </a:p>
        </p:txBody>
      </p:sp>
      <p:sp>
        <p:nvSpPr>
          <p:cNvPr id="35" name="Text 32"/>
          <p:cNvSpPr/>
          <p:nvPr/>
        </p:nvSpPr>
        <p:spPr>
          <a:xfrm>
            <a:off x="457200" y="654710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36" name="Text 33"/>
          <p:cNvSpPr/>
          <p:nvPr/>
        </p:nvSpPr>
        <p:spPr>
          <a:xfrm>
            <a:off x="7068312" y="6547104"/>
            <a:ext cx="4206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HR — Current &amp; Future Mandate</a:t>
            </a:r>
            <a:endParaRPr lang="en-US" sz="750" dirty="0"/>
          </a:p>
        </p:txBody>
      </p:sp>
      <p:sp>
        <p:nvSpPr>
          <p:cNvPr id="37" name="Text 34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Sanctioned Strength Comparison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vs proposed (revised) strength, benchmarked to the Ministry of Commerce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828800"/>
            <a:ext cx="82296" cy="329184"/>
          </a:xfrm>
          <a:prstGeom prst="rect">
            <a:avLst/>
          </a:prstGeom>
          <a:solidFill>
            <a:srgbClr val="1CA0A6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594360" y="1783080"/>
            <a:ext cx="1417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Management
</a:t>
            </a:r>
            <a:r>
              <a:rPr lang="en-US" sz="8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BPS-20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2249424"/>
            <a:ext cx="82296" cy="329184"/>
          </a:xfrm>
          <a:prstGeom prst="rect">
            <a:avLst/>
          </a:prstGeom>
          <a:solidFill>
            <a:srgbClr val="E08033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8" name="Text 5"/>
          <p:cNvSpPr/>
          <p:nvPr/>
        </p:nvSpPr>
        <p:spPr>
          <a:xfrm>
            <a:off x="594360" y="2203704"/>
            <a:ext cx="1417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 Management
</a:t>
            </a:r>
            <a:r>
              <a:rPr lang="en-US" sz="8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BPS-19 / TPS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57200" y="2670048"/>
            <a:ext cx="82296" cy="329184"/>
          </a:xfrm>
          <a:prstGeom prst="rect">
            <a:avLst/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0" name="Text 7"/>
          <p:cNvSpPr/>
          <p:nvPr/>
        </p:nvSpPr>
        <p:spPr>
          <a:xfrm>
            <a:off x="594360" y="2624328"/>
            <a:ext cx="1417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 Management
</a:t>
            </a:r>
            <a:r>
              <a:rPr lang="en-US" sz="8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BPS-18 / TPS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57200" y="3090672"/>
            <a:ext cx="82296" cy="329184"/>
          </a:xfrm>
          <a:prstGeom prst="rect">
            <a:avLst/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594360" y="3044952"/>
            <a:ext cx="1417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/ Operational
</a:t>
            </a:r>
            <a:r>
              <a:rPr lang="en-US" sz="8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BPS-17 &amp; 18 / TPS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2148840" y="1143000"/>
            <a:ext cx="2962656" cy="548640"/>
          </a:xfrm>
          <a:prstGeom prst="roundRect">
            <a:avLst>
              <a:gd name="adj" fmla="val 10000"/>
            </a:avLst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2203704" y="1143000"/>
            <a:ext cx="2852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SANCTIONED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2148840" y="1783080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1069848" y="0"/>
                </a:moveTo>
                <a:lnTo>
                  <a:pt x="1892808" y="0"/>
                </a:lnTo>
                <a:lnTo>
                  <a:pt x="2128266" y="420624"/>
                </a:lnTo>
                <a:lnTo>
                  <a:pt x="834390" y="420624"/>
                </a:lnTo>
                <a:close/>
              </a:path>
            </a:pathLst>
          </a:custGeom>
          <a:solidFill>
            <a:srgbClr val="1CA0A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Text 13"/>
          <p:cNvSpPr/>
          <p:nvPr/>
        </p:nvSpPr>
        <p:spPr>
          <a:xfrm>
            <a:off x="2148840" y="1783080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r>
              <a:rPr lang="en-US" sz="8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3.4%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2148840" y="2203704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834390" y="0"/>
                </a:moveTo>
                <a:lnTo>
                  <a:pt x="2128266" y="0"/>
                </a:lnTo>
                <a:lnTo>
                  <a:pt x="2363724" y="420624"/>
                </a:lnTo>
                <a:lnTo>
                  <a:pt x="598932" y="420624"/>
                </a:lnTo>
                <a:close/>
              </a:path>
            </a:pathLst>
          </a:custGeom>
          <a:solidFill>
            <a:srgbClr val="E0803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Text 15"/>
          <p:cNvSpPr/>
          <p:nvPr/>
        </p:nvSpPr>
        <p:spPr>
          <a:xfrm>
            <a:off x="2148840" y="2203704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r>
              <a:rPr lang="en-US" sz="8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10.3%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2148840" y="2624328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598932" y="0"/>
                </a:moveTo>
                <a:lnTo>
                  <a:pt x="2363724" y="0"/>
                </a:lnTo>
                <a:lnTo>
                  <a:pt x="2599182" y="420624"/>
                </a:lnTo>
                <a:lnTo>
                  <a:pt x="363474" y="420624"/>
                </a:lnTo>
                <a:close/>
              </a:path>
            </a:pathLst>
          </a:custGeom>
          <a:solidFill>
            <a:srgbClr val="1E8A54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2148840" y="2624328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</a:t>
            </a:r>
            <a:r>
              <a:rPr lang="en-US" sz="8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31.0%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2148840" y="3044952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363474" y="0"/>
                </a:moveTo>
                <a:lnTo>
                  <a:pt x="2599182" y="0"/>
                </a:lnTo>
                <a:lnTo>
                  <a:pt x="2834640" y="420624"/>
                </a:lnTo>
                <a:lnTo>
                  <a:pt x="128016" y="420624"/>
                </a:lnTo>
                <a:close/>
              </a:path>
            </a:pathLst>
          </a:custGeom>
          <a:solidFill>
            <a:srgbClr val="14325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Text 19"/>
          <p:cNvSpPr/>
          <p:nvPr/>
        </p:nvSpPr>
        <p:spPr>
          <a:xfrm>
            <a:off x="2148840" y="3044952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143</a:t>
            </a:r>
            <a:r>
              <a:rPr lang="en-US" sz="8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54.8%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2560320" y="3557016"/>
            <a:ext cx="2139696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9050">
            <a:solidFill>
              <a:srgbClr val="14325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4" name="Text 21"/>
          <p:cNvSpPr/>
          <p:nvPr/>
        </p:nvSpPr>
        <p:spPr>
          <a:xfrm>
            <a:off x="2560320" y="3557016"/>
            <a:ext cx="21396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= </a:t>
            </a:r>
            <a:r>
              <a:rPr lang="en-US" sz="130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260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5367528" y="1143000"/>
            <a:ext cx="2962656" cy="548640"/>
          </a:xfrm>
          <a:prstGeom prst="roundRect">
            <a:avLst>
              <a:gd name="adj" fmla="val 10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5422392" y="1143000"/>
            <a:ext cx="2852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REVISED (PROPOSED)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5367528" y="1783080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1069848" y="0"/>
                </a:moveTo>
                <a:lnTo>
                  <a:pt x="1892808" y="0"/>
                </a:lnTo>
                <a:lnTo>
                  <a:pt x="2128266" y="420624"/>
                </a:lnTo>
                <a:lnTo>
                  <a:pt x="834390" y="420624"/>
                </a:lnTo>
                <a:close/>
              </a:path>
            </a:pathLst>
          </a:custGeom>
          <a:solidFill>
            <a:srgbClr val="1CA0A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Text 25"/>
          <p:cNvSpPr/>
          <p:nvPr/>
        </p:nvSpPr>
        <p:spPr>
          <a:xfrm>
            <a:off x="5367528" y="1783080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r>
              <a:rPr lang="en-US" sz="8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5.7%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5367528" y="2203704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834390" y="0"/>
                </a:moveTo>
                <a:lnTo>
                  <a:pt x="2128266" y="0"/>
                </a:lnTo>
                <a:lnTo>
                  <a:pt x="2363724" y="420624"/>
                </a:lnTo>
                <a:lnTo>
                  <a:pt x="598932" y="420624"/>
                </a:lnTo>
                <a:close/>
              </a:path>
            </a:pathLst>
          </a:custGeom>
          <a:solidFill>
            <a:srgbClr val="E0803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0" name="Text 27"/>
          <p:cNvSpPr/>
          <p:nvPr/>
        </p:nvSpPr>
        <p:spPr>
          <a:xfrm>
            <a:off x="5367528" y="2203704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r>
              <a:rPr lang="en-US" sz="8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18.8%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5367528" y="2624328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598932" y="0"/>
                </a:moveTo>
                <a:lnTo>
                  <a:pt x="2363724" y="0"/>
                </a:lnTo>
                <a:lnTo>
                  <a:pt x="2599182" y="420624"/>
                </a:lnTo>
                <a:lnTo>
                  <a:pt x="363474" y="420624"/>
                </a:lnTo>
                <a:close/>
              </a:path>
            </a:pathLst>
          </a:custGeom>
          <a:solidFill>
            <a:srgbClr val="1E8A54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5367528" y="2624328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</a:t>
            </a:r>
            <a:r>
              <a:rPr lang="en-US" sz="8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29.8%</a:t>
            </a:r>
            <a:endParaRPr lang="en-US" sz="1250" dirty="0"/>
          </a:p>
        </p:txBody>
      </p:sp>
      <p:sp>
        <p:nvSpPr>
          <p:cNvPr id="33" name="Shape 30"/>
          <p:cNvSpPr/>
          <p:nvPr/>
        </p:nvSpPr>
        <p:spPr>
          <a:xfrm>
            <a:off x="5367528" y="3044952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363474" y="0"/>
                </a:moveTo>
                <a:lnTo>
                  <a:pt x="2599182" y="0"/>
                </a:lnTo>
                <a:lnTo>
                  <a:pt x="2834640" y="420624"/>
                </a:lnTo>
                <a:lnTo>
                  <a:pt x="128016" y="420624"/>
                </a:lnTo>
                <a:close/>
              </a:path>
            </a:pathLst>
          </a:custGeom>
          <a:solidFill>
            <a:srgbClr val="14325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Text 31"/>
          <p:cNvSpPr/>
          <p:nvPr/>
        </p:nvSpPr>
        <p:spPr>
          <a:xfrm>
            <a:off x="5367528" y="3044952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109</a:t>
            </a:r>
            <a:r>
              <a:rPr lang="en-US" sz="8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44.5%</a:t>
            </a:r>
            <a:endParaRPr lang="en-US" sz="1250" dirty="0"/>
          </a:p>
        </p:txBody>
      </p:sp>
      <p:sp>
        <p:nvSpPr>
          <p:cNvPr id="35" name="Shape 32"/>
          <p:cNvSpPr/>
          <p:nvPr/>
        </p:nvSpPr>
        <p:spPr>
          <a:xfrm>
            <a:off x="5779008" y="3557016"/>
            <a:ext cx="2139696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9050">
            <a:solidFill>
              <a:srgbClr val="1E8A5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Text 33"/>
          <p:cNvSpPr/>
          <p:nvPr/>
        </p:nvSpPr>
        <p:spPr>
          <a:xfrm>
            <a:off x="5779008" y="3557016"/>
            <a:ext cx="21396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= </a:t>
            </a:r>
            <a:r>
              <a:rPr lang="en-US" sz="130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242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8586216" y="1143000"/>
            <a:ext cx="2962656" cy="548640"/>
          </a:xfrm>
          <a:prstGeom prst="roundRect">
            <a:avLst>
              <a:gd name="adj" fmla="val 10000"/>
            </a:avLst>
          </a:prstGeom>
          <a:solidFill>
            <a:srgbClr val="B03A2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8" name="Text 35"/>
          <p:cNvSpPr/>
          <p:nvPr/>
        </p:nvSpPr>
        <p:spPr>
          <a:xfrm>
            <a:off x="8641080" y="1143000"/>
            <a:ext cx="285292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COMMERCE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8586216" y="1783080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1069848" y="0"/>
                </a:moveTo>
                <a:lnTo>
                  <a:pt x="1892808" y="0"/>
                </a:lnTo>
                <a:lnTo>
                  <a:pt x="2128266" y="420624"/>
                </a:lnTo>
                <a:lnTo>
                  <a:pt x="834390" y="420624"/>
                </a:lnTo>
                <a:close/>
              </a:path>
            </a:pathLst>
          </a:custGeom>
          <a:solidFill>
            <a:srgbClr val="1CA0A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0" name="Text 37"/>
          <p:cNvSpPr/>
          <p:nvPr/>
        </p:nvSpPr>
        <p:spPr>
          <a:xfrm>
            <a:off x="8586216" y="1783080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r>
              <a:rPr lang="en-US" sz="8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14.4%</a:t>
            </a:r>
            <a:endParaRPr lang="en-US" sz="1250" dirty="0"/>
          </a:p>
        </p:txBody>
      </p:sp>
      <p:sp>
        <p:nvSpPr>
          <p:cNvPr id="41" name="Shape 38"/>
          <p:cNvSpPr/>
          <p:nvPr/>
        </p:nvSpPr>
        <p:spPr>
          <a:xfrm>
            <a:off x="8586216" y="2203704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834390" y="0"/>
                </a:moveTo>
                <a:lnTo>
                  <a:pt x="2128266" y="0"/>
                </a:lnTo>
                <a:lnTo>
                  <a:pt x="2363724" y="420624"/>
                </a:lnTo>
                <a:lnTo>
                  <a:pt x="598932" y="420624"/>
                </a:lnTo>
                <a:close/>
              </a:path>
            </a:pathLst>
          </a:custGeom>
          <a:solidFill>
            <a:srgbClr val="E0803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2" name="Text 39"/>
          <p:cNvSpPr/>
          <p:nvPr/>
        </p:nvSpPr>
        <p:spPr>
          <a:xfrm>
            <a:off x="8586216" y="2203704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r>
              <a:rPr lang="en-US" sz="8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24.3%</a:t>
            </a:r>
            <a:endParaRPr lang="en-US" sz="1250" dirty="0"/>
          </a:p>
        </p:txBody>
      </p:sp>
      <p:sp>
        <p:nvSpPr>
          <p:cNvPr id="43" name="Shape 40"/>
          <p:cNvSpPr/>
          <p:nvPr/>
        </p:nvSpPr>
        <p:spPr>
          <a:xfrm>
            <a:off x="8586216" y="2624328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598932" y="0"/>
                </a:moveTo>
                <a:lnTo>
                  <a:pt x="2363724" y="0"/>
                </a:lnTo>
                <a:lnTo>
                  <a:pt x="2599182" y="420624"/>
                </a:lnTo>
                <a:lnTo>
                  <a:pt x="363474" y="420624"/>
                </a:lnTo>
                <a:close/>
              </a:path>
            </a:pathLst>
          </a:custGeom>
          <a:solidFill>
            <a:srgbClr val="C9D2D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4" name="Text 41"/>
          <p:cNvSpPr/>
          <p:nvPr/>
        </p:nvSpPr>
        <p:spPr>
          <a:xfrm>
            <a:off x="8586216" y="2624328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8586216" y="3044952"/>
            <a:ext cx="2962656" cy="420624"/>
          </a:xfrm>
          <a:custGeom>
            <a:avLst/>
            <a:gdLst/>
            <a:ahLst/>
            <a:cxnLst/>
            <a:rect l="l" t="t" r="r" b="b"/>
            <a:pathLst>
              <a:path w="2962656" h="420624">
                <a:moveTo>
                  <a:pt x="363474" y="0"/>
                </a:moveTo>
                <a:lnTo>
                  <a:pt x="2599182" y="0"/>
                </a:lnTo>
                <a:lnTo>
                  <a:pt x="2834640" y="420624"/>
                </a:lnTo>
                <a:lnTo>
                  <a:pt x="128016" y="420624"/>
                </a:lnTo>
                <a:close/>
              </a:path>
            </a:pathLst>
          </a:custGeom>
          <a:solidFill>
            <a:srgbClr val="14325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6" name="Text 43"/>
          <p:cNvSpPr/>
          <p:nvPr/>
        </p:nvSpPr>
        <p:spPr>
          <a:xfrm>
            <a:off x="8586216" y="3044952"/>
            <a:ext cx="2962656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r>
              <a:rPr lang="en-US" sz="800" dirty="0">
                <a:solidFill>
                  <a:srgbClr val="F2F6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59.5%</a:t>
            </a:r>
            <a:endParaRPr lang="en-US" sz="1250" dirty="0"/>
          </a:p>
        </p:txBody>
      </p:sp>
      <p:sp>
        <p:nvSpPr>
          <p:cNvPr id="47" name="Shape 44"/>
          <p:cNvSpPr/>
          <p:nvPr/>
        </p:nvSpPr>
        <p:spPr>
          <a:xfrm>
            <a:off x="8997696" y="3557016"/>
            <a:ext cx="2139696" cy="36576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9050">
            <a:solidFill>
              <a:srgbClr val="B03A2E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8" name="Text 45"/>
          <p:cNvSpPr/>
          <p:nvPr/>
        </p:nvSpPr>
        <p:spPr>
          <a:xfrm>
            <a:off x="8997696" y="3557016"/>
            <a:ext cx="21396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= </a:t>
            </a:r>
            <a:r>
              <a:rPr lang="en-US" sz="1300" b="1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109</a:t>
            </a:r>
            <a:endParaRPr lang="en-US" sz="1100" dirty="0"/>
          </a:p>
        </p:txBody>
      </p:sp>
      <p:sp>
        <p:nvSpPr>
          <p:cNvPr id="49" name="Text 46"/>
          <p:cNvSpPr/>
          <p:nvPr/>
        </p:nvSpPr>
        <p:spPr>
          <a:xfrm>
            <a:off x="457200" y="4892040"/>
            <a:ext cx="1127455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ratio   </a:t>
            </a:r>
            <a:r>
              <a:rPr lang="en-US" sz="9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BPS-20 : BPS-19 : BPS-18 : BPS-17&amp;18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457200" y="5184648"/>
            <a:ext cx="3636264" cy="566928"/>
          </a:xfrm>
          <a:prstGeom prst="roundRect">
            <a:avLst>
              <a:gd name="adj" fmla="val 8065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1" name="Shape 48"/>
          <p:cNvSpPr/>
          <p:nvPr/>
        </p:nvSpPr>
        <p:spPr>
          <a:xfrm>
            <a:off x="457200" y="5257800"/>
            <a:ext cx="82296" cy="420624"/>
          </a:xfrm>
          <a:prstGeom prst="rect">
            <a:avLst/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2" name="Text 49"/>
          <p:cNvSpPr/>
          <p:nvPr/>
        </p:nvSpPr>
        <p:spPr>
          <a:xfrm>
            <a:off x="621792" y="5184648"/>
            <a:ext cx="199994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3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SANCTIONED</a:t>
            </a:r>
            <a:endParaRPr lang="en-US" sz="830" dirty="0"/>
          </a:p>
        </p:txBody>
      </p:sp>
      <p:sp>
        <p:nvSpPr>
          <p:cNvPr id="53" name="Text 50"/>
          <p:cNvSpPr/>
          <p:nvPr/>
        </p:nvSpPr>
        <p:spPr>
          <a:xfrm>
            <a:off x="2275332" y="5184648"/>
            <a:ext cx="172669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 :  3  :  9  :  16</a:t>
            </a:r>
            <a:endParaRPr lang="en-US" sz="1300" dirty="0"/>
          </a:p>
        </p:txBody>
      </p:sp>
      <p:sp>
        <p:nvSpPr>
          <p:cNvPr id="54" name="Shape 51"/>
          <p:cNvSpPr/>
          <p:nvPr/>
        </p:nvSpPr>
        <p:spPr>
          <a:xfrm>
            <a:off x="4276344" y="5184648"/>
            <a:ext cx="3636264" cy="566928"/>
          </a:xfrm>
          <a:prstGeom prst="roundRect">
            <a:avLst>
              <a:gd name="adj" fmla="val 8065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5" name="Shape 52"/>
          <p:cNvSpPr/>
          <p:nvPr/>
        </p:nvSpPr>
        <p:spPr>
          <a:xfrm>
            <a:off x="4276344" y="5257800"/>
            <a:ext cx="82296" cy="420624"/>
          </a:xfrm>
          <a:prstGeom prst="rect">
            <a:avLst/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6" name="Text 53"/>
          <p:cNvSpPr/>
          <p:nvPr/>
        </p:nvSpPr>
        <p:spPr>
          <a:xfrm>
            <a:off x="4440936" y="5184648"/>
            <a:ext cx="199994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3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REVISED SANCTIONED</a:t>
            </a:r>
            <a:endParaRPr lang="en-US" sz="830" dirty="0"/>
          </a:p>
        </p:txBody>
      </p:sp>
      <p:sp>
        <p:nvSpPr>
          <p:cNvPr id="57" name="Text 54"/>
          <p:cNvSpPr/>
          <p:nvPr/>
        </p:nvSpPr>
        <p:spPr>
          <a:xfrm>
            <a:off x="6094476" y="5184648"/>
            <a:ext cx="172669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 :  3.2  :  5.2  :  7.8</a:t>
            </a:r>
            <a:endParaRPr lang="en-US" sz="1300" dirty="0"/>
          </a:p>
        </p:txBody>
      </p:sp>
      <p:sp>
        <p:nvSpPr>
          <p:cNvPr id="58" name="Shape 55"/>
          <p:cNvSpPr/>
          <p:nvPr/>
        </p:nvSpPr>
        <p:spPr>
          <a:xfrm>
            <a:off x="8095488" y="5184648"/>
            <a:ext cx="3636264" cy="566928"/>
          </a:xfrm>
          <a:prstGeom prst="roundRect">
            <a:avLst>
              <a:gd name="adj" fmla="val 8065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9" name="Shape 56"/>
          <p:cNvSpPr/>
          <p:nvPr/>
        </p:nvSpPr>
        <p:spPr>
          <a:xfrm>
            <a:off x="8095488" y="5257800"/>
            <a:ext cx="82296" cy="420624"/>
          </a:xfrm>
          <a:prstGeom prst="rect">
            <a:avLst/>
          </a:prstGeom>
          <a:solidFill>
            <a:srgbClr val="B03A2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0" name="Text 57"/>
          <p:cNvSpPr/>
          <p:nvPr/>
        </p:nvSpPr>
        <p:spPr>
          <a:xfrm>
            <a:off x="8260080" y="5184648"/>
            <a:ext cx="199994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30" b="1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MINISTRY OF COMMERCE, ISLAMABAD</a:t>
            </a:r>
            <a:endParaRPr lang="en-US" sz="830" dirty="0"/>
          </a:p>
        </p:txBody>
      </p:sp>
      <p:sp>
        <p:nvSpPr>
          <p:cNvPr id="61" name="Text 58"/>
          <p:cNvSpPr/>
          <p:nvPr/>
        </p:nvSpPr>
        <p:spPr>
          <a:xfrm>
            <a:off x="9913620" y="5184648"/>
            <a:ext cx="172669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 :  1.6  :  0  :  4.1</a:t>
            </a:r>
            <a:endParaRPr lang="en-US" sz="1300" dirty="0"/>
          </a:p>
        </p:txBody>
      </p:sp>
      <p:sp>
        <p:nvSpPr>
          <p:cNvPr id="62" name="Text 59"/>
          <p:cNvSpPr/>
          <p:nvPr/>
        </p:nvSpPr>
        <p:spPr>
          <a:xfrm>
            <a:off x="2711196" y="5788152"/>
            <a:ext cx="67665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kern="0" spc="1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LEADERSHIP · SECRETARIAT</a:t>
            </a:r>
            <a:endParaRPr lang="en-US" sz="800" dirty="0"/>
          </a:p>
        </p:txBody>
      </p:sp>
      <p:sp>
        <p:nvSpPr>
          <p:cNvPr id="63" name="Shape 60"/>
          <p:cNvSpPr/>
          <p:nvPr/>
        </p:nvSpPr>
        <p:spPr>
          <a:xfrm>
            <a:off x="2711196" y="5989320"/>
            <a:ext cx="6766560" cy="402336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4" name="Text 61"/>
          <p:cNvSpPr/>
          <p:nvPr/>
        </p:nvSpPr>
        <p:spPr>
          <a:xfrm>
            <a:off x="2802636" y="5989320"/>
            <a:ext cx="20726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   </a:t>
            </a:r>
            <a:r>
              <a:rPr lang="en-US" sz="1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000" dirty="0"/>
          </a:p>
        </p:txBody>
      </p:sp>
      <p:sp>
        <p:nvSpPr>
          <p:cNvPr id="65" name="Shape 62"/>
          <p:cNvSpPr/>
          <p:nvPr/>
        </p:nvSpPr>
        <p:spPr>
          <a:xfrm>
            <a:off x="4966716" y="6044184"/>
            <a:ext cx="0" cy="292608"/>
          </a:xfrm>
          <a:prstGeom prst="line">
            <a:avLst/>
          </a:prstGeom>
          <a:noFill/>
          <a:ln w="15875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6" name="Text 63"/>
          <p:cNvSpPr/>
          <p:nvPr/>
        </p:nvSpPr>
        <p:spPr>
          <a:xfrm>
            <a:off x="5058156" y="5989320"/>
            <a:ext cx="20726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Secretaries   </a:t>
            </a:r>
            <a:r>
              <a:rPr lang="en-US" sz="1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000" dirty="0"/>
          </a:p>
        </p:txBody>
      </p:sp>
      <p:sp>
        <p:nvSpPr>
          <p:cNvPr id="67" name="Shape 64"/>
          <p:cNvSpPr/>
          <p:nvPr/>
        </p:nvSpPr>
        <p:spPr>
          <a:xfrm>
            <a:off x="7222236" y="6044184"/>
            <a:ext cx="0" cy="292608"/>
          </a:xfrm>
          <a:prstGeom prst="line">
            <a:avLst/>
          </a:prstGeom>
          <a:noFill/>
          <a:ln w="15875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8" name="Text 65"/>
          <p:cNvSpPr/>
          <p:nvPr/>
        </p:nvSpPr>
        <p:spPr>
          <a:xfrm>
            <a:off x="7313676" y="5989320"/>
            <a:ext cx="20726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  </a:t>
            </a:r>
            <a:r>
              <a:rPr lang="en-US" sz="130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000" dirty="0"/>
          </a:p>
        </p:txBody>
      </p:sp>
      <p:sp>
        <p:nvSpPr>
          <p:cNvPr id="69" name="Text 66"/>
          <p:cNvSpPr/>
          <p:nvPr/>
        </p:nvSpPr>
        <p:spPr>
          <a:xfrm>
            <a:off x="457200" y="654710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0" name="Text 67"/>
          <p:cNvSpPr/>
          <p:nvPr/>
        </p:nvSpPr>
        <p:spPr>
          <a:xfrm>
            <a:off x="7068312" y="6547104"/>
            <a:ext cx="4206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HR — Current &amp; Future Mandate</a:t>
            </a:r>
            <a:endParaRPr lang="en-US" sz="750" dirty="0"/>
          </a:p>
        </p:txBody>
      </p:sp>
      <p:sp>
        <p:nvSpPr>
          <p:cNvPr id="71" name="Text 68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Sanctioned Strength — Grade Shift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vs proposed (revised) positions, by grade  ·  reproduced from the restructuring workbook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141732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/ CATEGORY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383280" y="141732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754880" y="141732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(REVISED)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634472" y="141732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11480" y="1764792"/>
            <a:ext cx="11365992" cy="512064"/>
          </a:xfrm>
          <a:prstGeom prst="rect">
            <a:avLst/>
          </a:prstGeom>
          <a:solidFill>
            <a:srgbClr val="F4F7F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0" name="Text 7"/>
          <p:cNvSpPr/>
          <p:nvPr/>
        </p:nvSpPr>
        <p:spPr>
          <a:xfrm>
            <a:off x="457200" y="1801368"/>
            <a:ext cx="28346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/ TPS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383280" y="1856232"/>
            <a:ext cx="5239512" cy="155448"/>
          </a:xfrm>
          <a:prstGeom prst="roundRect">
            <a:avLst>
              <a:gd name="adj" fmla="val 11765"/>
            </a:avLst>
          </a:prstGeom>
          <a:solidFill>
            <a:srgbClr val="1E4A7A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8668512" y="1819656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143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3383280" y="2057400"/>
            <a:ext cx="3993754" cy="155448"/>
          </a:xfrm>
          <a:prstGeom prst="roundRect">
            <a:avLst>
              <a:gd name="adj" fmla="val 11765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7422754" y="2020824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109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10634472" y="1801368"/>
            <a:ext cx="1097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-34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7200" y="2368296"/>
            <a:ext cx="28346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BS-18 / TPS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3383280" y="2423160"/>
            <a:ext cx="2967835" cy="155448"/>
          </a:xfrm>
          <a:prstGeom prst="roundRect">
            <a:avLst>
              <a:gd name="adj" fmla="val 11765"/>
            </a:avLst>
          </a:prstGeom>
          <a:solidFill>
            <a:srgbClr val="1E4A7A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8" name="Text 15"/>
          <p:cNvSpPr/>
          <p:nvPr/>
        </p:nvSpPr>
        <p:spPr>
          <a:xfrm>
            <a:off x="6396835" y="2386584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3383280" y="2624328"/>
            <a:ext cx="2674716" cy="155448"/>
          </a:xfrm>
          <a:prstGeom prst="roundRect">
            <a:avLst>
              <a:gd name="adj" fmla="val 11765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6103716" y="2587752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10634472" y="2368296"/>
            <a:ext cx="1097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-8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11480" y="2898648"/>
            <a:ext cx="11365992" cy="512064"/>
          </a:xfrm>
          <a:prstGeom prst="rect">
            <a:avLst/>
          </a:prstGeom>
          <a:solidFill>
            <a:srgbClr val="F4F7F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457200" y="2935224"/>
            <a:ext cx="28346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TPS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3383280" y="2990088"/>
            <a:ext cx="989278" cy="155448"/>
          </a:xfrm>
          <a:prstGeom prst="roundRect">
            <a:avLst>
              <a:gd name="adj" fmla="val 11765"/>
            </a:avLst>
          </a:prstGeom>
          <a:solidFill>
            <a:srgbClr val="1E4A7A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5" name="Text 22"/>
          <p:cNvSpPr/>
          <p:nvPr/>
        </p:nvSpPr>
        <p:spPr>
          <a:xfrm>
            <a:off x="4418278" y="2953512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3383280" y="3191256"/>
            <a:ext cx="1685437" cy="155448"/>
          </a:xfrm>
          <a:prstGeom prst="roundRect">
            <a:avLst>
              <a:gd name="adj" fmla="val 11765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27" name="Text 24"/>
          <p:cNvSpPr/>
          <p:nvPr/>
        </p:nvSpPr>
        <p:spPr>
          <a:xfrm>
            <a:off x="5114437" y="3154680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50" dirty="0"/>
          </a:p>
        </p:txBody>
      </p:sp>
      <p:sp>
        <p:nvSpPr>
          <p:cNvPr id="28" name="Text 25"/>
          <p:cNvSpPr/>
          <p:nvPr/>
        </p:nvSpPr>
        <p:spPr>
          <a:xfrm>
            <a:off x="10634472" y="2935224"/>
            <a:ext cx="1097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8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+19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457200" y="3502152"/>
            <a:ext cx="28346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3383280" y="3557016"/>
            <a:ext cx="329759" cy="155448"/>
          </a:xfrm>
          <a:prstGeom prst="roundRect">
            <a:avLst>
              <a:gd name="adj" fmla="val 11765"/>
            </a:avLst>
          </a:prstGeom>
          <a:solidFill>
            <a:srgbClr val="1E4A7A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1" name="Text 28"/>
          <p:cNvSpPr/>
          <p:nvPr/>
        </p:nvSpPr>
        <p:spPr>
          <a:xfrm>
            <a:off x="3758759" y="3520440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32" name="Shape 29"/>
          <p:cNvSpPr/>
          <p:nvPr/>
        </p:nvSpPr>
        <p:spPr>
          <a:xfrm>
            <a:off x="3383280" y="3758184"/>
            <a:ext cx="512959" cy="155448"/>
          </a:xfrm>
          <a:prstGeom prst="roundRect">
            <a:avLst>
              <a:gd name="adj" fmla="val 11765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3" name="Text 30"/>
          <p:cNvSpPr/>
          <p:nvPr/>
        </p:nvSpPr>
        <p:spPr>
          <a:xfrm>
            <a:off x="3941959" y="3721608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34" name="Text 31"/>
          <p:cNvSpPr/>
          <p:nvPr/>
        </p:nvSpPr>
        <p:spPr>
          <a:xfrm>
            <a:off x="10634472" y="3502152"/>
            <a:ext cx="1097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8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+5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411480" y="4032504"/>
            <a:ext cx="11365992" cy="512064"/>
          </a:xfrm>
          <a:prstGeom prst="rect">
            <a:avLst/>
          </a:prstGeom>
          <a:solidFill>
            <a:srgbClr val="F4F7F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6" name="Text 33"/>
          <p:cNvSpPr/>
          <p:nvPr/>
        </p:nvSpPr>
        <p:spPr>
          <a:xfrm>
            <a:off x="457200" y="4069080"/>
            <a:ext cx="28346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 (Additional Secretary)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3383280" y="4123944"/>
            <a:ext cx="45720" cy="155448"/>
          </a:xfrm>
          <a:prstGeom prst="roundRect">
            <a:avLst>
              <a:gd name="adj" fmla="val 40000"/>
            </a:avLst>
          </a:prstGeom>
          <a:solidFill>
            <a:srgbClr val="1E4A7A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8" name="Text 35"/>
          <p:cNvSpPr/>
          <p:nvPr/>
        </p:nvSpPr>
        <p:spPr>
          <a:xfrm>
            <a:off x="3474720" y="4087368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50" dirty="0"/>
          </a:p>
        </p:txBody>
      </p:sp>
      <p:sp>
        <p:nvSpPr>
          <p:cNvPr id="39" name="Shape 36"/>
          <p:cNvSpPr/>
          <p:nvPr/>
        </p:nvSpPr>
        <p:spPr>
          <a:xfrm>
            <a:off x="3383280" y="4325112"/>
            <a:ext cx="73280" cy="155448"/>
          </a:xfrm>
          <a:prstGeom prst="roundRect">
            <a:avLst>
              <a:gd name="adj" fmla="val 24956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40" name="Text 37"/>
          <p:cNvSpPr/>
          <p:nvPr/>
        </p:nvSpPr>
        <p:spPr>
          <a:xfrm>
            <a:off x="3502280" y="4288536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41" name="Text 38"/>
          <p:cNvSpPr/>
          <p:nvPr/>
        </p:nvSpPr>
        <p:spPr>
          <a:xfrm>
            <a:off x="10634472" y="4069080"/>
            <a:ext cx="1097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8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</a:t>
            </a:r>
            <a:endParaRPr lang="en-US" sz="1400" dirty="0"/>
          </a:p>
        </p:txBody>
      </p:sp>
      <p:sp>
        <p:nvSpPr>
          <p:cNvPr id="42" name="Text 39"/>
          <p:cNvSpPr/>
          <p:nvPr/>
        </p:nvSpPr>
        <p:spPr>
          <a:xfrm>
            <a:off x="457200" y="4636008"/>
            <a:ext cx="28346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 (Secretary)</a:t>
            </a:r>
            <a:endParaRPr lang="en-US" sz="1100" dirty="0"/>
          </a:p>
        </p:txBody>
      </p:sp>
      <p:sp>
        <p:nvSpPr>
          <p:cNvPr id="43" name="Shape 40"/>
          <p:cNvSpPr/>
          <p:nvPr/>
        </p:nvSpPr>
        <p:spPr>
          <a:xfrm>
            <a:off x="3383280" y="4690872"/>
            <a:ext cx="45720" cy="155448"/>
          </a:xfrm>
          <a:prstGeom prst="roundRect">
            <a:avLst>
              <a:gd name="adj" fmla="val 40000"/>
            </a:avLst>
          </a:prstGeom>
          <a:solidFill>
            <a:srgbClr val="1E4A7A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44" name="Text 41"/>
          <p:cNvSpPr/>
          <p:nvPr/>
        </p:nvSpPr>
        <p:spPr>
          <a:xfrm>
            <a:off x="3474720" y="4654296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50" dirty="0"/>
          </a:p>
        </p:txBody>
      </p:sp>
      <p:sp>
        <p:nvSpPr>
          <p:cNvPr id="45" name="Shape 42"/>
          <p:cNvSpPr/>
          <p:nvPr/>
        </p:nvSpPr>
        <p:spPr>
          <a:xfrm>
            <a:off x="3383280" y="4892040"/>
            <a:ext cx="45720" cy="155448"/>
          </a:xfrm>
          <a:prstGeom prst="roundRect">
            <a:avLst>
              <a:gd name="adj" fmla="val 40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46" name="Text 43"/>
          <p:cNvSpPr/>
          <p:nvPr/>
        </p:nvSpPr>
        <p:spPr>
          <a:xfrm>
            <a:off x="3474720" y="4855464"/>
            <a:ext cx="548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50" dirty="0"/>
          </a:p>
        </p:txBody>
      </p:sp>
      <p:sp>
        <p:nvSpPr>
          <p:cNvPr id="47" name="Text 44"/>
          <p:cNvSpPr/>
          <p:nvPr/>
        </p:nvSpPr>
        <p:spPr>
          <a:xfrm>
            <a:off x="10634472" y="4636008"/>
            <a:ext cx="1097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6B76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1400" dirty="0"/>
          </a:p>
        </p:txBody>
      </p:sp>
      <p:sp>
        <p:nvSpPr>
          <p:cNvPr id="48" name="Shape 45"/>
          <p:cNvSpPr/>
          <p:nvPr/>
        </p:nvSpPr>
        <p:spPr>
          <a:xfrm>
            <a:off x="457200" y="5248656"/>
            <a:ext cx="11274552" cy="0"/>
          </a:xfrm>
          <a:prstGeom prst="line">
            <a:avLst/>
          </a:prstGeom>
          <a:noFill/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9" name="Shape 46"/>
          <p:cNvSpPr/>
          <p:nvPr/>
        </p:nvSpPr>
        <p:spPr>
          <a:xfrm>
            <a:off x="457200" y="5358384"/>
            <a:ext cx="3108960" cy="457200"/>
          </a:xfrm>
          <a:prstGeom prst="roundRect">
            <a:avLst>
              <a:gd name="adj" fmla="val 10000"/>
            </a:avLst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0" name="Text 47"/>
          <p:cNvSpPr/>
          <p:nvPr/>
        </p:nvSpPr>
        <p:spPr>
          <a:xfrm>
            <a:off x="594360" y="5358384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EXISTING   </a:t>
            </a:r>
            <a:r>
              <a:rPr lang="en-US" sz="1500" b="1" dirty="0">
                <a:solidFill>
                  <a:srgbClr val="E3C7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260</a:t>
            </a:r>
            <a:endParaRPr lang="en-US" sz="1100" dirty="0"/>
          </a:p>
        </p:txBody>
      </p:sp>
      <p:sp>
        <p:nvSpPr>
          <p:cNvPr id="51" name="Shape 48"/>
          <p:cNvSpPr/>
          <p:nvPr/>
        </p:nvSpPr>
        <p:spPr>
          <a:xfrm>
            <a:off x="3749040" y="5358384"/>
            <a:ext cx="3108960" cy="457200"/>
          </a:xfrm>
          <a:prstGeom prst="roundRect">
            <a:avLst>
              <a:gd name="adj" fmla="val 10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2" name="Text 49"/>
          <p:cNvSpPr/>
          <p:nvPr/>
        </p:nvSpPr>
        <p:spPr>
          <a:xfrm>
            <a:off x="3886200" y="5358384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7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REVISED   </a:t>
            </a: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242</a:t>
            </a:r>
            <a:endParaRPr lang="en-US" sz="1100" dirty="0"/>
          </a:p>
        </p:txBody>
      </p:sp>
      <p:sp>
        <p:nvSpPr>
          <p:cNvPr id="53" name="Text 50"/>
          <p:cNvSpPr/>
          <p:nvPr/>
        </p:nvSpPr>
        <p:spPr>
          <a:xfrm>
            <a:off x="7223760" y="5358384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CHANGE   </a:t>
            </a:r>
            <a:r>
              <a:rPr lang="en-US" sz="150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-18</a:t>
            </a:r>
            <a:r>
              <a:rPr lang="en-US" sz="100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posts</a:t>
            </a:r>
            <a:endParaRPr lang="en-US" sz="1100" dirty="0"/>
          </a:p>
        </p:txBody>
      </p:sp>
      <p:sp>
        <p:nvSpPr>
          <p:cNvPr id="54" name="Text 51"/>
          <p:cNvSpPr/>
          <p:nvPr/>
        </p:nvSpPr>
        <p:spPr>
          <a:xfrm>
            <a:off x="457200" y="654710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55" name="Text 52"/>
          <p:cNvSpPr/>
          <p:nvPr/>
        </p:nvSpPr>
        <p:spPr>
          <a:xfrm>
            <a:off x="7068312" y="6547104"/>
            <a:ext cx="4206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HR — Current &amp; Future Mandate</a:t>
            </a:r>
            <a:endParaRPr lang="en-US" sz="750" dirty="0"/>
          </a:p>
        </p:txBody>
      </p:sp>
      <p:sp>
        <p:nvSpPr>
          <p:cNvPr id="56" name="Text 53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Proposed Structure at a Glance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reporting structure — Chief Executive to Director-General tier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73952" y="457200"/>
            <a:ext cx="146304" cy="146304"/>
          </a:xfrm>
          <a:prstGeom prst="rect">
            <a:avLst/>
          </a:prstGeom>
          <a:solidFill>
            <a:srgbClr val="9C7A2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6656832" y="402336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7278624" y="457200"/>
            <a:ext cx="146304" cy="146304"/>
          </a:xfrm>
          <a:prstGeom prst="rect">
            <a:avLst/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8" name="Text 5"/>
          <p:cNvSpPr/>
          <p:nvPr/>
        </p:nvSpPr>
        <p:spPr>
          <a:xfrm>
            <a:off x="7461504" y="402336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8083296" y="457200"/>
            <a:ext cx="146304" cy="146304"/>
          </a:xfrm>
          <a:prstGeom prst="rect">
            <a:avLst/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0" name="Text 7"/>
          <p:cNvSpPr/>
          <p:nvPr/>
        </p:nvSpPr>
        <p:spPr>
          <a:xfrm>
            <a:off x="8266176" y="402336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8887968" y="457200"/>
            <a:ext cx="146304" cy="146304"/>
          </a:xfrm>
          <a:prstGeom prst="rect">
            <a:avLst/>
          </a:prstGeom>
          <a:solidFill>
            <a:srgbClr val="1CA0A6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9070848" y="402336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BS-18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9692640" y="457200"/>
            <a:ext cx="146304" cy="146304"/>
          </a:xfrm>
          <a:prstGeom prst="rect">
            <a:avLst/>
          </a:prstGeom>
          <a:solidFill>
            <a:srgbClr val="5B7799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9875520" y="402336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5362956" y="1033272"/>
            <a:ext cx="1463040" cy="201168"/>
          </a:xfrm>
          <a:prstGeom prst="roundRect">
            <a:avLst>
              <a:gd name="adj" fmla="val 18182"/>
            </a:avLst>
          </a:prstGeom>
          <a:solidFill>
            <a:srgbClr val="C9A24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6" name="Text 13"/>
          <p:cNvSpPr/>
          <p:nvPr/>
        </p:nvSpPr>
        <p:spPr>
          <a:xfrm>
            <a:off x="5362956" y="1033272"/>
            <a:ext cx="1463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4768596" y="1234440"/>
            <a:ext cx="2651760" cy="475488"/>
          </a:xfrm>
          <a:prstGeom prst="roundRect">
            <a:avLst>
              <a:gd name="adj" fmla="val 9615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8" name="Text 15"/>
          <p:cNvSpPr/>
          <p:nvPr/>
        </p:nvSpPr>
        <p:spPr>
          <a:xfrm>
            <a:off x="4768596" y="1234440"/>
            <a:ext cx="2651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EXECUTIVE (CE)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48640" y="1234440"/>
            <a:ext cx="2194560" cy="475488"/>
          </a:xfrm>
          <a:prstGeom prst="roundRect">
            <a:avLst>
              <a:gd name="adj" fmla="val 9615"/>
            </a:avLst>
          </a:prstGeom>
          <a:solidFill>
            <a:srgbClr val="F6EFD9"/>
          </a:solidFill>
          <a:ln w="13970">
            <a:solidFill>
              <a:srgbClr val="D8C58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548640" y="1234440"/>
            <a:ext cx="21945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to CE
</a:t>
            </a:r>
            <a:r>
              <a:rPr lang="en-US" sz="8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2743200" y="1472184"/>
            <a:ext cx="2025396" cy="0"/>
          </a:xfrm>
          <a:prstGeom prst="line">
            <a:avLst/>
          </a:prstGeom>
          <a:noFill/>
          <a:ln w="15875">
            <a:solidFill>
              <a:srgbClr val="D8C583"/>
            </a:solidFill>
            <a:prstDash val="dash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4768596" y="1965960"/>
            <a:ext cx="2651760" cy="475488"/>
          </a:xfrm>
          <a:prstGeom prst="roundRect">
            <a:avLst>
              <a:gd name="adj" fmla="val 9615"/>
            </a:avLst>
          </a:prstGeom>
          <a:solidFill>
            <a:srgbClr val="1E8A54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4768596" y="1965960"/>
            <a:ext cx="2651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6094476" y="1709928"/>
            <a:ext cx="0" cy="256032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8686800" y="1847088"/>
            <a:ext cx="2788920" cy="420624"/>
          </a:xfrm>
          <a:prstGeom prst="roundRect">
            <a:avLst>
              <a:gd name="adj" fmla="val 10870"/>
            </a:avLst>
          </a:prstGeom>
          <a:solidFill>
            <a:srgbClr val="F6EFD9"/>
          </a:solidFill>
          <a:ln w="13970">
            <a:solidFill>
              <a:srgbClr val="D8C583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8686800" y="1847088"/>
            <a:ext cx="27889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to Secretary  </a:t>
            </a:r>
            <a:r>
              <a:rPr lang="en-US" sz="8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8686800" y="2322576"/>
            <a:ext cx="2788920" cy="420624"/>
          </a:xfrm>
          <a:prstGeom prst="roundRect">
            <a:avLst>
              <a:gd name="adj" fmla="val 10870"/>
            </a:avLst>
          </a:prstGeom>
          <a:solidFill>
            <a:srgbClr val="DCF0F0"/>
          </a:solidFill>
          <a:ln w="13970">
            <a:solidFill>
              <a:srgbClr val="1CA0A6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Text 25"/>
          <p:cNvSpPr/>
          <p:nvPr/>
        </p:nvSpPr>
        <p:spPr>
          <a:xfrm>
            <a:off x="8686800" y="2322576"/>
            <a:ext cx="27889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E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Officer to Secretary  </a:t>
            </a:r>
            <a:r>
              <a:rPr lang="en-US" sz="8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BS-18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7420356" y="2057400"/>
            <a:ext cx="1266444" cy="0"/>
          </a:xfrm>
          <a:prstGeom prst="line">
            <a:avLst/>
          </a:prstGeom>
          <a:noFill/>
          <a:ln w="15875">
            <a:solidFill>
              <a:srgbClr val="1CA0A6"/>
            </a:solidFill>
            <a:prstDash val="dash"/>
          </a:ln>
        </p:spPr>
        <p:txBody>
          <a:bodyPr/>
          <a:lstStyle/>
          <a:p>
            <a:endParaRPr lang="en-PK"/>
          </a:p>
        </p:txBody>
      </p:sp>
      <p:sp>
        <p:nvSpPr>
          <p:cNvPr id="30" name="Shape 27"/>
          <p:cNvSpPr/>
          <p:nvPr/>
        </p:nvSpPr>
        <p:spPr>
          <a:xfrm>
            <a:off x="7420356" y="2532888"/>
            <a:ext cx="1266444" cy="0"/>
          </a:xfrm>
          <a:prstGeom prst="line">
            <a:avLst/>
          </a:prstGeom>
          <a:noFill/>
          <a:ln w="15875">
            <a:solidFill>
              <a:srgbClr val="1CA0A6"/>
            </a:solidFill>
            <a:prstDash val="dash"/>
          </a:ln>
        </p:spPr>
        <p:txBody>
          <a:bodyPr/>
          <a:lstStyle/>
          <a:p>
            <a:endParaRPr lang="en-PK"/>
          </a:p>
        </p:txBody>
      </p:sp>
      <p:sp>
        <p:nvSpPr>
          <p:cNvPr id="31" name="Shape 28"/>
          <p:cNvSpPr/>
          <p:nvPr/>
        </p:nvSpPr>
        <p:spPr>
          <a:xfrm>
            <a:off x="7740396" y="2057400"/>
            <a:ext cx="0" cy="475488"/>
          </a:xfrm>
          <a:prstGeom prst="line">
            <a:avLst/>
          </a:prstGeom>
          <a:noFill/>
          <a:ln w="15875">
            <a:solidFill>
              <a:srgbClr val="1CA0A6"/>
            </a:solidFill>
            <a:prstDash val="dash"/>
          </a:ln>
        </p:spPr>
        <p:txBody>
          <a:bodyPr/>
          <a:lstStyle/>
          <a:p>
            <a:endParaRPr lang="en-PK"/>
          </a:p>
        </p:txBody>
      </p:sp>
      <p:sp>
        <p:nvSpPr>
          <p:cNvPr id="32" name="Shape 29"/>
          <p:cNvSpPr/>
          <p:nvPr/>
        </p:nvSpPr>
        <p:spPr>
          <a:xfrm>
            <a:off x="6094476" y="2441448"/>
            <a:ext cx="0" cy="256032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3" name="Shape 30"/>
          <p:cNvSpPr/>
          <p:nvPr/>
        </p:nvSpPr>
        <p:spPr>
          <a:xfrm>
            <a:off x="3063240" y="2697480"/>
            <a:ext cx="612648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Shape 31"/>
          <p:cNvSpPr/>
          <p:nvPr/>
        </p:nvSpPr>
        <p:spPr>
          <a:xfrm>
            <a:off x="3063240" y="2697480"/>
            <a:ext cx="0" cy="18288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5" name="Shape 32"/>
          <p:cNvSpPr/>
          <p:nvPr/>
        </p:nvSpPr>
        <p:spPr>
          <a:xfrm>
            <a:off x="9189720" y="2697480"/>
            <a:ext cx="0" cy="18288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Shape 33"/>
          <p:cNvSpPr/>
          <p:nvPr/>
        </p:nvSpPr>
        <p:spPr>
          <a:xfrm>
            <a:off x="1463040" y="2880360"/>
            <a:ext cx="3200400" cy="658368"/>
          </a:xfrm>
          <a:prstGeom prst="roundRect">
            <a:avLst>
              <a:gd name="adj" fmla="val 6944"/>
            </a:avLst>
          </a:prstGeom>
          <a:solidFill>
            <a:srgbClr val="9C7A2E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37" name="Text 34"/>
          <p:cNvSpPr/>
          <p:nvPr/>
        </p:nvSpPr>
        <p:spPr>
          <a:xfrm>
            <a:off x="1554480" y="2962656"/>
            <a:ext cx="548640" cy="18288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750" dirty="0"/>
          </a:p>
        </p:txBody>
      </p:sp>
      <p:sp>
        <p:nvSpPr>
          <p:cNvPr id="38" name="Text 35"/>
          <p:cNvSpPr/>
          <p:nvPr/>
        </p:nvSpPr>
        <p:spPr>
          <a:xfrm>
            <a:off x="1554480" y="3081528"/>
            <a:ext cx="3017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SECRETARY</a:t>
            </a:r>
            <a:endParaRPr lang="en-US" sz="1200" dirty="0"/>
          </a:p>
          <a:p>
            <a:pPr marL="0" indent="0" algn="ctr">
              <a:lnSpc>
                <a:spcPct val="92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7589520" y="2880360"/>
            <a:ext cx="3200400" cy="658368"/>
          </a:xfrm>
          <a:prstGeom prst="roundRect">
            <a:avLst>
              <a:gd name="adj" fmla="val 6944"/>
            </a:avLst>
          </a:prstGeom>
          <a:solidFill>
            <a:srgbClr val="9C7A2E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40" name="Text 37"/>
          <p:cNvSpPr/>
          <p:nvPr/>
        </p:nvSpPr>
        <p:spPr>
          <a:xfrm>
            <a:off x="7680960" y="2962656"/>
            <a:ext cx="548640" cy="18288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750" dirty="0"/>
          </a:p>
        </p:txBody>
      </p:sp>
      <p:sp>
        <p:nvSpPr>
          <p:cNvPr id="41" name="Text 38"/>
          <p:cNvSpPr/>
          <p:nvPr/>
        </p:nvSpPr>
        <p:spPr>
          <a:xfrm>
            <a:off x="7680960" y="3081528"/>
            <a:ext cx="30175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DG / ADDITIONAL SECRETARY – PUNJAB
</a:t>
            </a:r>
            <a:r>
              <a:rPr lang="en-US" sz="900" dirty="0">
                <a:solidFill>
                  <a:srgbClr val="F3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 Training and Women Entrepreneurs</a:t>
            </a:r>
            <a:endParaRPr lang="en-US" sz="1050" dirty="0"/>
          </a:p>
        </p:txBody>
      </p:sp>
      <p:sp>
        <p:nvSpPr>
          <p:cNvPr id="42" name="Shape 39"/>
          <p:cNvSpPr/>
          <p:nvPr/>
        </p:nvSpPr>
        <p:spPr>
          <a:xfrm>
            <a:off x="6094476" y="2697480"/>
            <a:ext cx="0" cy="1216152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3" name="Shape 40"/>
          <p:cNvSpPr/>
          <p:nvPr/>
        </p:nvSpPr>
        <p:spPr>
          <a:xfrm>
            <a:off x="4357116" y="3913632"/>
            <a:ext cx="3474720" cy="274320"/>
          </a:xfrm>
          <a:prstGeom prst="roundRect">
            <a:avLst>
              <a:gd name="adj" fmla="val 50000"/>
            </a:avLst>
          </a:prstGeom>
          <a:solidFill>
            <a:srgbClr val="E7ECF2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44" name="Text 41"/>
          <p:cNvSpPr/>
          <p:nvPr/>
        </p:nvSpPr>
        <p:spPr>
          <a:xfrm>
            <a:off x="4357116" y="3913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GENERAL TIER  ·  BS-20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6094476" y="4187952"/>
            <a:ext cx="0" cy="237744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6" name="Shape 43"/>
          <p:cNvSpPr/>
          <p:nvPr/>
        </p:nvSpPr>
        <p:spPr>
          <a:xfrm>
            <a:off x="1215499" y="4425696"/>
            <a:ext cx="9757954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7" name="Shape 44"/>
          <p:cNvSpPr/>
          <p:nvPr/>
        </p:nvSpPr>
        <p:spPr>
          <a:xfrm>
            <a:off x="1215499" y="4425696"/>
            <a:ext cx="0" cy="54864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8" name="Shape 45"/>
          <p:cNvSpPr/>
          <p:nvPr/>
        </p:nvSpPr>
        <p:spPr>
          <a:xfrm>
            <a:off x="457200" y="4480560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143257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49" name="Shape 46"/>
          <p:cNvSpPr/>
          <p:nvPr/>
        </p:nvSpPr>
        <p:spPr>
          <a:xfrm>
            <a:off x="548640" y="4572000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0" name="Text 47"/>
          <p:cNvSpPr/>
          <p:nvPr/>
        </p:nvSpPr>
        <p:spPr>
          <a:xfrm>
            <a:off x="548640" y="4572000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51" name="Text 48"/>
          <p:cNvSpPr/>
          <p:nvPr/>
        </p:nvSpPr>
        <p:spPr>
          <a:xfrm>
            <a:off x="1097280" y="4572000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</a:t>
            </a:r>
            <a:endParaRPr lang="en-US" sz="750" dirty="0"/>
          </a:p>
        </p:txBody>
      </p:sp>
      <p:sp>
        <p:nvSpPr>
          <p:cNvPr id="52" name="Text 49"/>
          <p:cNvSpPr/>
          <p:nvPr/>
        </p:nvSpPr>
        <p:spPr>
          <a:xfrm>
            <a:off x="530352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Management Services</a:t>
            </a:r>
            <a:endParaRPr lang="en-US" sz="950" dirty="0"/>
          </a:p>
        </p:txBody>
      </p:sp>
      <p:sp>
        <p:nvSpPr>
          <p:cNvPr id="53" name="Shape 50"/>
          <p:cNvSpPr/>
          <p:nvPr/>
        </p:nvSpPr>
        <p:spPr>
          <a:xfrm>
            <a:off x="1215499" y="5376672"/>
            <a:ext cx="0" cy="91440"/>
          </a:xfrm>
          <a:prstGeom prst="line">
            <a:avLst/>
          </a:prstGeom>
          <a:noFill/>
          <a:ln w="15875">
            <a:solidFill>
              <a:srgbClr val="C3CDD8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4" name="Shape 51"/>
          <p:cNvSpPr/>
          <p:nvPr/>
        </p:nvSpPr>
        <p:spPr>
          <a:xfrm>
            <a:off x="457200" y="5468112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1E8A54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55" name="Shape 52"/>
          <p:cNvSpPr/>
          <p:nvPr/>
        </p:nvSpPr>
        <p:spPr>
          <a:xfrm>
            <a:off x="548640" y="5559552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56" name="Text 53"/>
          <p:cNvSpPr/>
          <p:nvPr/>
        </p:nvSpPr>
        <p:spPr>
          <a:xfrm>
            <a:off x="548640" y="5559552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57" name="Text 54"/>
          <p:cNvSpPr/>
          <p:nvPr/>
        </p:nvSpPr>
        <p:spPr>
          <a:xfrm>
            <a:off x="1097280" y="5559552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750" dirty="0"/>
          </a:p>
        </p:txBody>
      </p:sp>
      <p:sp>
        <p:nvSpPr>
          <p:cNvPr id="58" name="Text 55"/>
          <p:cNvSpPr/>
          <p:nvPr/>
        </p:nvSpPr>
        <p:spPr>
          <a:xfrm>
            <a:off x="530352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Textiles &amp; Leather</a:t>
            </a:r>
            <a:endParaRPr lang="en-US" sz="950" dirty="0"/>
          </a:p>
        </p:txBody>
      </p:sp>
      <p:sp>
        <p:nvSpPr>
          <p:cNvPr id="59" name="Shape 56"/>
          <p:cNvSpPr/>
          <p:nvPr/>
        </p:nvSpPr>
        <p:spPr>
          <a:xfrm>
            <a:off x="2841825" y="4425696"/>
            <a:ext cx="0" cy="54864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0" name="Shape 57"/>
          <p:cNvSpPr/>
          <p:nvPr/>
        </p:nvSpPr>
        <p:spPr>
          <a:xfrm>
            <a:off x="2083526" y="4480560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2E6DA4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61" name="Shape 58"/>
          <p:cNvSpPr/>
          <p:nvPr/>
        </p:nvSpPr>
        <p:spPr>
          <a:xfrm>
            <a:off x="2174966" y="4572000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2" name="Text 59"/>
          <p:cNvSpPr/>
          <p:nvPr/>
        </p:nvSpPr>
        <p:spPr>
          <a:xfrm>
            <a:off x="2174966" y="4572000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63" name="Text 60"/>
          <p:cNvSpPr/>
          <p:nvPr/>
        </p:nvSpPr>
        <p:spPr>
          <a:xfrm>
            <a:off x="2723606" y="4572000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2E6D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750" dirty="0"/>
          </a:p>
        </p:txBody>
      </p:sp>
      <p:sp>
        <p:nvSpPr>
          <p:cNvPr id="64" name="Text 61"/>
          <p:cNvSpPr/>
          <p:nvPr/>
        </p:nvSpPr>
        <p:spPr>
          <a:xfrm>
            <a:off x="2156678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Sindh &amp; Trade Facilitation</a:t>
            </a:r>
            <a:endParaRPr lang="en-US" sz="950" dirty="0"/>
          </a:p>
        </p:txBody>
      </p:sp>
      <p:sp>
        <p:nvSpPr>
          <p:cNvPr id="65" name="Shape 62"/>
          <p:cNvSpPr/>
          <p:nvPr/>
        </p:nvSpPr>
        <p:spPr>
          <a:xfrm>
            <a:off x="2841825" y="5376672"/>
            <a:ext cx="0" cy="91440"/>
          </a:xfrm>
          <a:prstGeom prst="line">
            <a:avLst/>
          </a:prstGeom>
          <a:noFill/>
          <a:ln w="15875">
            <a:solidFill>
              <a:srgbClr val="C3CDD8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6" name="Shape 63"/>
          <p:cNvSpPr/>
          <p:nvPr/>
        </p:nvSpPr>
        <p:spPr>
          <a:xfrm>
            <a:off x="2083526" y="5468112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1E8A54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67" name="Shape 64"/>
          <p:cNvSpPr/>
          <p:nvPr/>
        </p:nvSpPr>
        <p:spPr>
          <a:xfrm>
            <a:off x="2174966" y="5559552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8" name="Text 65"/>
          <p:cNvSpPr/>
          <p:nvPr/>
        </p:nvSpPr>
        <p:spPr>
          <a:xfrm>
            <a:off x="2174966" y="5559552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69" name="Text 66"/>
          <p:cNvSpPr/>
          <p:nvPr/>
        </p:nvSpPr>
        <p:spPr>
          <a:xfrm>
            <a:off x="2723606" y="5559552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750" dirty="0"/>
          </a:p>
        </p:txBody>
      </p:sp>
      <p:sp>
        <p:nvSpPr>
          <p:cNvPr id="70" name="Text 67"/>
          <p:cNvSpPr/>
          <p:nvPr/>
        </p:nvSpPr>
        <p:spPr>
          <a:xfrm>
            <a:off x="2156678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Services &amp; E-commerce</a:t>
            </a:r>
            <a:endParaRPr lang="en-US" sz="950" dirty="0"/>
          </a:p>
        </p:txBody>
      </p:sp>
      <p:sp>
        <p:nvSpPr>
          <p:cNvPr id="71" name="Shape 68"/>
          <p:cNvSpPr/>
          <p:nvPr/>
        </p:nvSpPr>
        <p:spPr>
          <a:xfrm>
            <a:off x="4468150" y="4425696"/>
            <a:ext cx="0" cy="54864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72" name="Shape 69"/>
          <p:cNvSpPr/>
          <p:nvPr/>
        </p:nvSpPr>
        <p:spPr>
          <a:xfrm>
            <a:off x="3709851" y="4480560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2E6DA4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73" name="Shape 70"/>
          <p:cNvSpPr/>
          <p:nvPr/>
        </p:nvSpPr>
        <p:spPr>
          <a:xfrm>
            <a:off x="3801291" y="4572000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74" name="Text 71"/>
          <p:cNvSpPr/>
          <p:nvPr/>
        </p:nvSpPr>
        <p:spPr>
          <a:xfrm>
            <a:off x="3801291" y="4572000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75" name="Text 72"/>
          <p:cNvSpPr/>
          <p:nvPr/>
        </p:nvSpPr>
        <p:spPr>
          <a:xfrm>
            <a:off x="4349931" y="4572000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2E6D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750" dirty="0"/>
          </a:p>
        </p:txBody>
      </p:sp>
      <p:sp>
        <p:nvSpPr>
          <p:cNvPr id="76" name="Text 73"/>
          <p:cNvSpPr/>
          <p:nvPr/>
        </p:nvSpPr>
        <p:spPr>
          <a:xfrm>
            <a:off x="3783003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KPK &amp; Handicrafts</a:t>
            </a:r>
            <a:endParaRPr lang="en-US" sz="950" dirty="0"/>
          </a:p>
        </p:txBody>
      </p:sp>
      <p:sp>
        <p:nvSpPr>
          <p:cNvPr id="77" name="Shape 74"/>
          <p:cNvSpPr/>
          <p:nvPr/>
        </p:nvSpPr>
        <p:spPr>
          <a:xfrm>
            <a:off x="4468150" y="5376672"/>
            <a:ext cx="0" cy="91440"/>
          </a:xfrm>
          <a:prstGeom prst="line">
            <a:avLst/>
          </a:prstGeom>
          <a:noFill/>
          <a:ln w="15875">
            <a:solidFill>
              <a:srgbClr val="C3CDD8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78" name="Shape 75"/>
          <p:cNvSpPr/>
          <p:nvPr/>
        </p:nvSpPr>
        <p:spPr>
          <a:xfrm>
            <a:off x="3709851" y="5468112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1CA0A6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79" name="Shape 76"/>
          <p:cNvSpPr/>
          <p:nvPr/>
        </p:nvSpPr>
        <p:spPr>
          <a:xfrm>
            <a:off x="3801291" y="5559552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80" name="Text 77"/>
          <p:cNvSpPr/>
          <p:nvPr/>
        </p:nvSpPr>
        <p:spPr>
          <a:xfrm>
            <a:off x="3801291" y="5559552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81" name="Text 78"/>
          <p:cNvSpPr/>
          <p:nvPr/>
        </p:nvSpPr>
        <p:spPr>
          <a:xfrm>
            <a:off x="4349931" y="5559552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C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750" dirty="0"/>
          </a:p>
        </p:txBody>
      </p:sp>
      <p:sp>
        <p:nvSpPr>
          <p:cNvPr id="82" name="Text 79"/>
          <p:cNvSpPr/>
          <p:nvPr/>
        </p:nvSpPr>
        <p:spPr>
          <a:xfrm>
            <a:off x="3783003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IMD-I</a:t>
            </a:r>
            <a:endParaRPr lang="en-US" sz="950" dirty="0"/>
          </a:p>
        </p:txBody>
      </p:sp>
      <p:sp>
        <p:nvSpPr>
          <p:cNvPr id="83" name="Shape 80"/>
          <p:cNvSpPr/>
          <p:nvPr/>
        </p:nvSpPr>
        <p:spPr>
          <a:xfrm>
            <a:off x="6094476" y="4425696"/>
            <a:ext cx="0" cy="54864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84" name="Shape 81"/>
          <p:cNvSpPr/>
          <p:nvPr/>
        </p:nvSpPr>
        <p:spPr>
          <a:xfrm>
            <a:off x="5336177" y="4480560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2E6DA4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85" name="Shape 82"/>
          <p:cNvSpPr/>
          <p:nvPr/>
        </p:nvSpPr>
        <p:spPr>
          <a:xfrm>
            <a:off x="5427617" y="4572000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86" name="Text 83"/>
          <p:cNvSpPr/>
          <p:nvPr/>
        </p:nvSpPr>
        <p:spPr>
          <a:xfrm>
            <a:off x="5427617" y="4572000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87" name="Text 84"/>
          <p:cNvSpPr/>
          <p:nvPr/>
        </p:nvSpPr>
        <p:spPr>
          <a:xfrm>
            <a:off x="5976257" y="4572000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2E6D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750" dirty="0"/>
          </a:p>
        </p:txBody>
      </p:sp>
      <p:sp>
        <p:nvSpPr>
          <p:cNvPr id="88" name="Text 85"/>
          <p:cNvSpPr/>
          <p:nvPr/>
        </p:nvSpPr>
        <p:spPr>
          <a:xfrm>
            <a:off x="5409329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Balochistan</a:t>
            </a:r>
            <a:endParaRPr lang="en-US" sz="950" dirty="0"/>
          </a:p>
        </p:txBody>
      </p:sp>
      <p:sp>
        <p:nvSpPr>
          <p:cNvPr id="89" name="Shape 86"/>
          <p:cNvSpPr/>
          <p:nvPr/>
        </p:nvSpPr>
        <p:spPr>
          <a:xfrm>
            <a:off x="6094476" y="5376672"/>
            <a:ext cx="0" cy="91440"/>
          </a:xfrm>
          <a:prstGeom prst="line">
            <a:avLst/>
          </a:prstGeom>
          <a:noFill/>
          <a:ln w="15875">
            <a:solidFill>
              <a:srgbClr val="C3CDD8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90" name="Shape 87"/>
          <p:cNvSpPr/>
          <p:nvPr/>
        </p:nvSpPr>
        <p:spPr>
          <a:xfrm>
            <a:off x="5336177" y="5468112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1CA0A6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91" name="Shape 88"/>
          <p:cNvSpPr/>
          <p:nvPr/>
        </p:nvSpPr>
        <p:spPr>
          <a:xfrm>
            <a:off x="5427617" y="5559552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2" name="Text 89"/>
          <p:cNvSpPr/>
          <p:nvPr/>
        </p:nvSpPr>
        <p:spPr>
          <a:xfrm>
            <a:off x="5427617" y="5559552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93" name="Text 90"/>
          <p:cNvSpPr/>
          <p:nvPr/>
        </p:nvSpPr>
        <p:spPr>
          <a:xfrm>
            <a:off x="5976257" y="5559552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C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750" dirty="0"/>
          </a:p>
        </p:txBody>
      </p:sp>
      <p:sp>
        <p:nvSpPr>
          <p:cNvPr id="94" name="Text 91"/>
          <p:cNvSpPr/>
          <p:nvPr/>
        </p:nvSpPr>
        <p:spPr>
          <a:xfrm>
            <a:off x="5409329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IMD-II</a:t>
            </a:r>
            <a:endParaRPr lang="en-US" sz="950" dirty="0"/>
          </a:p>
        </p:txBody>
      </p:sp>
      <p:sp>
        <p:nvSpPr>
          <p:cNvPr id="95" name="Shape 92"/>
          <p:cNvSpPr/>
          <p:nvPr/>
        </p:nvSpPr>
        <p:spPr>
          <a:xfrm>
            <a:off x="7720802" y="4425696"/>
            <a:ext cx="0" cy="54864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96" name="Shape 93"/>
          <p:cNvSpPr/>
          <p:nvPr/>
        </p:nvSpPr>
        <p:spPr>
          <a:xfrm>
            <a:off x="6962503" y="4480560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143257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97" name="Shape 94"/>
          <p:cNvSpPr/>
          <p:nvPr/>
        </p:nvSpPr>
        <p:spPr>
          <a:xfrm>
            <a:off x="7053943" y="4572000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98" name="Text 95"/>
          <p:cNvSpPr/>
          <p:nvPr/>
        </p:nvSpPr>
        <p:spPr>
          <a:xfrm>
            <a:off x="7053943" y="4572000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99" name="Text 96"/>
          <p:cNvSpPr/>
          <p:nvPr/>
        </p:nvSpPr>
        <p:spPr>
          <a:xfrm>
            <a:off x="7602583" y="4572000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</a:t>
            </a:r>
            <a:endParaRPr lang="en-US" sz="750" dirty="0"/>
          </a:p>
        </p:txBody>
      </p:sp>
      <p:sp>
        <p:nvSpPr>
          <p:cNvPr id="100" name="Text 97"/>
          <p:cNvSpPr/>
          <p:nvPr/>
        </p:nvSpPr>
        <p:spPr>
          <a:xfrm>
            <a:off x="7035655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Islamabad (Special Init.)</a:t>
            </a:r>
            <a:endParaRPr lang="en-US" sz="950" dirty="0"/>
          </a:p>
        </p:txBody>
      </p:sp>
      <p:sp>
        <p:nvSpPr>
          <p:cNvPr id="101" name="Shape 98"/>
          <p:cNvSpPr/>
          <p:nvPr/>
        </p:nvSpPr>
        <p:spPr>
          <a:xfrm>
            <a:off x="7720802" y="5376672"/>
            <a:ext cx="0" cy="91440"/>
          </a:xfrm>
          <a:prstGeom prst="line">
            <a:avLst/>
          </a:prstGeom>
          <a:noFill/>
          <a:ln w="15875">
            <a:solidFill>
              <a:srgbClr val="C3CDD8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02" name="Shape 99"/>
          <p:cNvSpPr/>
          <p:nvPr/>
        </p:nvSpPr>
        <p:spPr>
          <a:xfrm>
            <a:off x="6962503" y="5468112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1CA0A6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03" name="Shape 100"/>
          <p:cNvSpPr/>
          <p:nvPr/>
        </p:nvSpPr>
        <p:spPr>
          <a:xfrm>
            <a:off x="7053943" y="5559552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04" name="Text 101"/>
          <p:cNvSpPr/>
          <p:nvPr/>
        </p:nvSpPr>
        <p:spPr>
          <a:xfrm>
            <a:off x="7053943" y="5559552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105" name="Text 102"/>
          <p:cNvSpPr/>
          <p:nvPr/>
        </p:nvSpPr>
        <p:spPr>
          <a:xfrm>
            <a:off x="7602583" y="5559552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C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750" dirty="0"/>
          </a:p>
        </p:txBody>
      </p:sp>
      <p:sp>
        <p:nvSpPr>
          <p:cNvPr id="106" name="Text 103"/>
          <p:cNvSpPr/>
          <p:nvPr/>
        </p:nvSpPr>
        <p:spPr>
          <a:xfrm>
            <a:off x="7035655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IMD-III</a:t>
            </a:r>
            <a:endParaRPr lang="en-US" sz="950" dirty="0"/>
          </a:p>
        </p:txBody>
      </p:sp>
      <p:sp>
        <p:nvSpPr>
          <p:cNvPr id="107" name="Shape 104"/>
          <p:cNvSpPr/>
          <p:nvPr/>
        </p:nvSpPr>
        <p:spPr>
          <a:xfrm>
            <a:off x="9347127" y="4425696"/>
            <a:ext cx="0" cy="54864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08" name="Shape 105"/>
          <p:cNvSpPr/>
          <p:nvPr/>
        </p:nvSpPr>
        <p:spPr>
          <a:xfrm>
            <a:off x="8588829" y="4480560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1E8A54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09" name="Shape 106"/>
          <p:cNvSpPr/>
          <p:nvPr/>
        </p:nvSpPr>
        <p:spPr>
          <a:xfrm>
            <a:off x="8680269" y="4572000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10" name="Text 107"/>
          <p:cNvSpPr/>
          <p:nvPr/>
        </p:nvSpPr>
        <p:spPr>
          <a:xfrm>
            <a:off x="8680269" y="4572000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111" name="Text 108"/>
          <p:cNvSpPr/>
          <p:nvPr/>
        </p:nvSpPr>
        <p:spPr>
          <a:xfrm>
            <a:off x="9228909" y="4572000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750" dirty="0"/>
          </a:p>
        </p:txBody>
      </p:sp>
      <p:sp>
        <p:nvSpPr>
          <p:cNvPr id="112" name="Text 109"/>
          <p:cNvSpPr/>
          <p:nvPr/>
        </p:nvSpPr>
        <p:spPr>
          <a:xfrm>
            <a:off x="8661981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Agro</a:t>
            </a:r>
            <a:endParaRPr lang="en-US" sz="950" dirty="0"/>
          </a:p>
        </p:txBody>
      </p:sp>
      <p:sp>
        <p:nvSpPr>
          <p:cNvPr id="113" name="Shape 110"/>
          <p:cNvSpPr/>
          <p:nvPr/>
        </p:nvSpPr>
        <p:spPr>
          <a:xfrm>
            <a:off x="9347127" y="5376672"/>
            <a:ext cx="0" cy="91440"/>
          </a:xfrm>
          <a:prstGeom prst="line">
            <a:avLst/>
          </a:prstGeom>
          <a:noFill/>
          <a:ln w="15875">
            <a:solidFill>
              <a:srgbClr val="C3CDD8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14" name="Shape 111"/>
          <p:cNvSpPr/>
          <p:nvPr/>
        </p:nvSpPr>
        <p:spPr>
          <a:xfrm>
            <a:off x="8588829" y="5468112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1CA0A6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15" name="Shape 112"/>
          <p:cNvSpPr/>
          <p:nvPr/>
        </p:nvSpPr>
        <p:spPr>
          <a:xfrm>
            <a:off x="8680269" y="5559552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16" name="Text 113"/>
          <p:cNvSpPr/>
          <p:nvPr/>
        </p:nvSpPr>
        <p:spPr>
          <a:xfrm>
            <a:off x="8680269" y="5559552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117" name="Text 114"/>
          <p:cNvSpPr/>
          <p:nvPr/>
        </p:nvSpPr>
        <p:spPr>
          <a:xfrm>
            <a:off x="9228909" y="5559552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CA0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750" dirty="0"/>
          </a:p>
        </p:txBody>
      </p:sp>
      <p:sp>
        <p:nvSpPr>
          <p:cNvPr id="118" name="Text 115"/>
          <p:cNvSpPr/>
          <p:nvPr/>
        </p:nvSpPr>
        <p:spPr>
          <a:xfrm>
            <a:off x="8661981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IMD-IV</a:t>
            </a:r>
            <a:endParaRPr lang="en-US" sz="950" dirty="0"/>
          </a:p>
        </p:txBody>
      </p:sp>
      <p:sp>
        <p:nvSpPr>
          <p:cNvPr id="119" name="Shape 116"/>
          <p:cNvSpPr/>
          <p:nvPr/>
        </p:nvSpPr>
        <p:spPr>
          <a:xfrm>
            <a:off x="10973453" y="4425696"/>
            <a:ext cx="0" cy="54864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20" name="Shape 117"/>
          <p:cNvSpPr/>
          <p:nvPr/>
        </p:nvSpPr>
        <p:spPr>
          <a:xfrm>
            <a:off x="10215154" y="4480560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1E8A54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1" name="Shape 118"/>
          <p:cNvSpPr/>
          <p:nvPr/>
        </p:nvSpPr>
        <p:spPr>
          <a:xfrm>
            <a:off x="10306594" y="4572000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22" name="Text 119"/>
          <p:cNvSpPr/>
          <p:nvPr/>
        </p:nvSpPr>
        <p:spPr>
          <a:xfrm>
            <a:off x="10306594" y="4572000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123" name="Text 120"/>
          <p:cNvSpPr/>
          <p:nvPr/>
        </p:nvSpPr>
        <p:spPr>
          <a:xfrm>
            <a:off x="10855234" y="4572000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E8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750" dirty="0"/>
          </a:p>
        </p:txBody>
      </p:sp>
      <p:sp>
        <p:nvSpPr>
          <p:cNvPr id="124" name="Text 121"/>
          <p:cNvSpPr/>
          <p:nvPr/>
        </p:nvSpPr>
        <p:spPr>
          <a:xfrm>
            <a:off x="10288306" y="4791456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Engineering, Minerals &amp; Gems</a:t>
            </a:r>
            <a:endParaRPr lang="en-US" sz="950" dirty="0"/>
          </a:p>
        </p:txBody>
      </p:sp>
      <p:sp>
        <p:nvSpPr>
          <p:cNvPr id="125" name="Shape 122"/>
          <p:cNvSpPr/>
          <p:nvPr/>
        </p:nvSpPr>
        <p:spPr>
          <a:xfrm>
            <a:off x="10973453" y="5376672"/>
            <a:ext cx="0" cy="91440"/>
          </a:xfrm>
          <a:prstGeom prst="line">
            <a:avLst/>
          </a:prstGeom>
          <a:noFill/>
          <a:ln w="15875">
            <a:solidFill>
              <a:srgbClr val="C3CDD8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26" name="Shape 123"/>
          <p:cNvSpPr/>
          <p:nvPr/>
        </p:nvSpPr>
        <p:spPr>
          <a:xfrm>
            <a:off x="10215154" y="5468112"/>
            <a:ext cx="151659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3970">
            <a:solidFill>
              <a:srgbClr val="B03A2E"/>
            </a:solidFill>
            <a:prstDash val="solid"/>
          </a:ln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7" name="Shape 124"/>
          <p:cNvSpPr/>
          <p:nvPr/>
        </p:nvSpPr>
        <p:spPr>
          <a:xfrm>
            <a:off x="10306594" y="5559552"/>
            <a:ext cx="548640" cy="182880"/>
          </a:xfrm>
          <a:prstGeom prst="roundRect">
            <a:avLst>
              <a:gd name="adj" fmla="val 15000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128" name="Text 125"/>
          <p:cNvSpPr/>
          <p:nvPr/>
        </p:nvSpPr>
        <p:spPr>
          <a:xfrm>
            <a:off x="10306594" y="5559552"/>
            <a:ext cx="548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700" dirty="0"/>
          </a:p>
        </p:txBody>
      </p:sp>
      <p:sp>
        <p:nvSpPr>
          <p:cNvPr id="129" name="Text 126"/>
          <p:cNvSpPr/>
          <p:nvPr/>
        </p:nvSpPr>
        <p:spPr>
          <a:xfrm>
            <a:off x="10855234" y="5559552"/>
            <a:ext cx="7850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B0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  <a:endParaRPr lang="en-US" sz="750" dirty="0"/>
          </a:p>
        </p:txBody>
      </p:sp>
      <p:sp>
        <p:nvSpPr>
          <p:cNvPr id="130" name="Text 127"/>
          <p:cNvSpPr/>
          <p:nvPr/>
        </p:nvSpPr>
        <p:spPr>
          <a:xfrm>
            <a:off x="10288306" y="5779008"/>
            <a:ext cx="137029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2000"/>
              </a:lnSpc>
              <a:buNone/>
            </a:pPr>
            <a:r>
              <a:rPr lang="en-US" sz="9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Security</a:t>
            </a:r>
            <a:endParaRPr lang="en-US" sz="950" dirty="0"/>
          </a:p>
        </p:txBody>
      </p:sp>
      <p:sp>
        <p:nvSpPr>
          <p:cNvPr id="131" name="Text 128"/>
          <p:cNvSpPr/>
          <p:nvPr/>
        </p:nvSpPr>
        <p:spPr>
          <a:xfrm>
            <a:off x="457200" y="6419088"/>
            <a:ext cx="112745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Director-General leads BS-19, BS-18/TPS and BS-17/Equivalent functions detailed in the annex.</a:t>
            </a:r>
            <a:endParaRPr lang="en-US" sz="1000" dirty="0"/>
          </a:p>
        </p:txBody>
      </p:sp>
      <p:sp>
        <p:nvSpPr>
          <p:cNvPr id="132" name="Text 129"/>
          <p:cNvSpPr/>
          <p:nvPr/>
        </p:nvSpPr>
        <p:spPr>
          <a:xfrm>
            <a:off x="457200" y="654710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133" name="Text 130"/>
          <p:cNvSpPr/>
          <p:nvPr/>
        </p:nvSpPr>
        <p:spPr>
          <a:xfrm>
            <a:off x="7068312" y="6547104"/>
            <a:ext cx="4206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HR — Current &amp; Future Mandate</a:t>
            </a:r>
            <a:endParaRPr lang="en-US" sz="750" dirty="0"/>
          </a:p>
        </p:txBody>
      </p:sp>
      <p:sp>
        <p:nvSpPr>
          <p:cNvPr id="134" name="Text 131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Divisions &amp; Regional Offices — Overview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16 units, their function tier and operational footprint  ·  full organograms in the annex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74552" cy="4690872"/>
        </p:xfrm>
        <a:graphic>
          <a:graphicData uri="http://schemas.openxmlformats.org/drawingml/2006/table">
            <a:tbl>
              <a:tblPr/>
              <a:tblGrid>
                <a:gridCol w="5120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1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 / Division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Dir-level functions (BS-19)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Operational units (BS-17/18)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Additional Secretary — Islamabad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9C7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Secretariat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Senior DG / Additional Secretary — Punjab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9C7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Secretariat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Management Services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1432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Corporate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Sindh &amp; Trade Facilitation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2E6DA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KPK &amp; Handicrafts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2E6DA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Balochistan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2E6DA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Islamabad (Special Initiatives)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1432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Corporate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Agro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1E8A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Engineering, Minerals &amp; Gems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1E8A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Textiles &amp; Leather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1E8A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Services &amp; E-commerce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1E8A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IMD-I — Americas &amp; Europe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1CA0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International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IMD-II — China, East Asia, SAFTA &amp; Oceania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1CA0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International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IMD-III — CIS, ECO, Georgia, Russia &amp; Ukraine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1CA0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International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IMD-IV — Africa &amp; Middle East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1CA0A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International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Security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B03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Security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12700" marB="12700"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0B1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 units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F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E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6547104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7068312" y="6547104"/>
            <a:ext cx="42062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HR — Current &amp; Future Mandate</a:t>
            </a:r>
            <a:endParaRPr lang="en-US" sz="750" dirty="0"/>
          </a:p>
        </p:txBody>
      </p:sp>
      <p:sp>
        <p:nvSpPr>
          <p:cNvPr id="5" name="Text 4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9445752" y="-1280160"/>
            <a:ext cx="3108960" cy="3108960"/>
          </a:xfrm>
          <a:prstGeom prst="roundRect">
            <a:avLst>
              <a:gd name="adj" fmla="val 14706"/>
            </a:avLst>
          </a:prstGeom>
          <a:solidFill>
            <a:srgbClr val="143257">
              <a:alpha val="65000"/>
            </a:srgbClr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3" name="Shape 1"/>
          <p:cNvSpPr/>
          <p:nvPr/>
        </p:nvSpPr>
        <p:spPr>
          <a:xfrm>
            <a:off x="457200" y="2788920"/>
            <a:ext cx="548640" cy="54864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4" name="Text 2"/>
          <p:cNvSpPr/>
          <p:nvPr/>
        </p:nvSpPr>
        <p:spPr>
          <a:xfrm>
            <a:off x="457200" y="2926080"/>
            <a:ext cx="112745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Annex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37947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3C7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&amp; Regional Organograms — full detail</a:t>
            </a:r>
            <a:endParaRPr lang="en-US" sz="1400" dirty="0"/>
          </a:p>
        </p:txBody>
      </p:sp>
      <p:pic>
        <p:nvPicPr>
          <p:cNvPr id="6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822960" cy="8229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Additional Secretary — Islamabad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director level functions, 6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9C7A2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SECRETARIAT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9C7A2E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SECRETARY ISLAMABAD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387852"/>
            <a:ext cx="0" cy="1225296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136392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9C7A2E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387852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136392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374904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9C7A2E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00050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374904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3794760" y="4361688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9C7A2E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3703320" y="4613148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3849624" y="4361688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Support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5742432" y="2313432"/>
            <a:ext cx="6099048" cy="3374136"/>
          </a:xfrm>
          <a:prstGeom prst="roundRect">
            <a:avLst>
              <a:gd name="adj" fmla="val 1626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Shape 25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Shape 26"/>
          <p:cNvSpPr/>
          <p:nvPr/>
        </p:nvSpPr>
        <p:spPr>
          <a:xfrm>
            <a:off x="5852160" y="2423160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0" name="Text 27"/>
          <p:cNvSpPr/>
          <p:nvPr/>
        </p:nvSpPr>
        <p:spPr>
          <a:xfrm>
            <a:off x="5897880" y="2423160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</a:t>
            </a:r>
            <a:endParaRPr lang="en-US" sz="760" dirty="0"/>
          </a:p>
        </p:txBody>
      </p:sp>
      <p:sp>
        <p:nvSpPr>
          <p:cNvPr id="31" name="Shape 28"/>
          <p:cNvSpPr/>
          <p:nvPr/>
        </p:nvSpPr>
        <p:spPr>
          <a:xfrm>
            <a:off x="5852160" y="2962656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5897880" y="2962656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</a:t>
            </a:r>
            <a:endParaRPr lang="en-US" sz="760" dirty="0"/>
          </a:p>
        </p:txBody>
      </p:sp>
      <p:sp>
        <p:nvSpPr>
          <p:cNvPr id="33" name="Shape 30"/>
          <p:cNvSpPr/>
          <p:nvPr/>
        </p:nvSpPr>
        <p:spPr>
          <a:xfrm>
            <a:off x="5852160" y="3502152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Text 31"/>
          <p:cNvSpPr/>
          <p:nvPr/>
        </p:nvSpPr>
        <p:spPr>
          <a:xfrm>
            <a:off x="5897880" y="3502152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35" name="Shape 32"/>
          <p:cNvSpPr/>
          <p:nvPr/>
        </p:nvSpPr>
        <p:spPr>
          <a:xfrm>
            <a:off x="5852160" y="4041648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Text 33"/>
          <p:cNvSpPr/>
          <p:nvPr/>
        </p:nvSpPr>
        <p:spPr>
          <a:xfrm>
            <a:off x="5897880" y="4041648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Support</a:t>
            </a:r>
            <a:endParaRPr lang="en-US" sz="760" dirty="0"/>
          </a:p>
        </p:txBody>
      </p:sp>
      <p:sp>
        <p:nvSpPr>
          <p:cNvPr id="37" name="Shape 34"/>
          <p:cNvSpPr/>
          <p:nvPr/>
        </p:nvSpPr>
        <p:spPr>
          <a:xfrm>
            <a:off x="5852160" y="4581144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8" name="Text 35"/>
          <p:cNvSpPr/>
          <p:nvPr/>
        </p:nvSpPr>
        <p:spPr>
          <a:xfrm>
            <a:off x="5897880" y="4581144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Management</a:t>
            </a:r>
            <a:endParaRPr lang="en-US" sz="760" dirty="0"/>
          </a:p>
        </p:txBody>
      </p:sp>
      <p:sp>
        <p:nvSpPr>
          <p:cNvPr id="39" name="Shape 36"/>
          <p:cNvSpPr/>
          <p:nvPr/>
        </p:nvSpPr>
        <p:spPr>
          <a:xfrm>
            <a:off x="5852160" y="5120640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0" name="Text 37"/>
          <p:cNvSpPr/>
          <p:nvPr/>
        </p:nvSpPr>
        <p:spPr>
          <a:xfrm>
            <a:off x="5897880" y="5120640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Accounts</a:t>
            </a:r>
            <a:endParaRPr lang="en-US" sz="760" dirty="0"/>
          </a:p>
        </p:txBody>
      </p:sp>
      <p:sp>
        <p:nvSpPr>
          <p:cNvPr id="41" name="Text 38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42" name="Text 39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Senior DG / Additional Secretary — Punjab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director level functions, 11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9C7A2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SECRETARIAT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9C7A2E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DG /Additional Secretary PUNJAB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2468880"/>
            <a:ext cx="0" cy="306324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221742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9C7A2E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246888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221742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2830068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9C7A2E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3081528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2830068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 Training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3794760" y="3442716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9C7A2E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3703320" y="3694176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3849624" y="3442716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 Entrepreneur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3794760" y="4055364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9C7A2E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Shape 25"/>
          <p:cNvSpPr/>
          <p:nvPr/>
        </p:nvSpPr>
        <p:spPr>
          <a:xfrm>
            <a:off x="3703320" y="4306824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Text 26"/>
          <p:cNvSpPr/>
          <p:nvPr/>
        </p:nvSpPr>
        <p:spPr>
          <a:xfrm>
            <a:off x="3849624" y="4055364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Multan</a:t>
            </a:r>
            <a:endParaRPr lang="en-US" sz="850" dirty="0"/>
          </a:p>
        </p:txBody>
      </p:sp>
      <p:sp>
        <p:nvSpPr>
          <p:cNvPr id="30" name="Shape 27"/>
          <p:cNvSpPr/>
          <p:nvPr/>
        </p:nvSpPr>
        <p:spPr>
          <a:xfrm>
            <a:off x="3794760" y="4668012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9C7A2E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1" name="Shape 28"/>
          <p:cNvSpPr/>
          <p:nvPr/>
        </p:nvSpPr>
        <p:spPr>
          <a:xfrm>
            <a:off x="3703320" y="4919472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3849624" y="4668012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Faisalabad</a:t>
            </a:r>
            <a:endParaRPr lang="en-US" sz="850" dirty="0"/>
          </a:p>
        </p:txBody>
      </p:sp>
      <p:sp>
        <p:nvSpPr>
          <p:cNvPr id="33" name="Shape 30"/>
          <p:cNvSpPr/>
          <p:nvPr/>
        </p:nvSpPr>
        <p:spPr>
          <a:xfrm>
            <a:off x="3794760" y="528066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9C7A2E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Shape 31"/>
          <p:cNvSpPr/>
          <p:nvPr/>
        </p:nvSpPr>
        <p:spPr>
          <a:xfrm>
            <a:off x="3703320" y="553212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5" name="Text 32"/>
          <p:cNvSpPr/>
          <p:nvPr/>
        </p:nvSpPr>
        <p:spPr>
          <a:xfrm>
            <a:off x="3849624" y="528066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Sialkot</a:t>
            </a:r>
            <a:endParaRPr lang="en-US" sz="850" dirty="0"/>
          </a:p>
        </p:txBody>
      </p:sp>
      <p:sp>
        <p:nvSpPr>
          <p:cNvPr id="36" name="Shape 33"/>
          <p:cNvSpPr/>
          <p:nvPr/>
        </p:nvSpPr>
        <p:spPr>
          <a:xfrm>
            <a:off x="5742432" y="2313432"/>
            <a:ext cx="6099048" cy="3374136"/>
          </a:xfrm>
          <a:prstGeom prst="roundRect">
            <a:avLst>
              <a:gd name="adj" fmla="val 1626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7" name="Shape 34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8" name="Shape 35"/>
          <p:cNvSpPr/>
          <p:nvPr/>
        </p:nvSpPr>
        <p:spPr>
          <a:xfrm>
            <a:off x="5852160" y="242316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9" name="Text 36"/>
          <p:cNvSpPr/>
          <p:nvPr/>
        </p:nvSpPr>
        <p:spPr>
          <a:xfrm>
            <a:off x="5897880" y="242316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Admn</a:t>
            </a:r>
            <a:endParaRPr lang="en-US" sz="760" dirty="0"/>
          </a:p>
        </p:txBody>
      </p:sp>
      <p:sp>
        <p:nvSpPr>
          <p:cNvPr id="40" name="Shape 37"/>
          <p:cNvSpPr/>
          <p:nvPr/>
        </p:nvSpPr>
        <p:spPr>
          <a:xfrm>
            <a:off x="5852160" y="296265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1" name="Text 38"/>
          <p:cNvSpPr/>
          <p:nvPr/>
        </p:nvSpPr>
        <p:spPr>
          <a:xfrm>
            <a:off x="5897880" y="296265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Resource</a:t>
            </a:r>
            <a:endParaRPr lang="en-US" sz="760" dirty="0"/>
          </a:p>
        </p:txBody>
      </p:sp>
      <p:sp>
        <p:nvSpPr>
          <p:cNvPr id="42" name="Shape 39"/>
          <p:cNvSpPr/>
          <p:nvPr/>
        </p:nvSpPr>
        <p:spPr>
          <a:xfrm>
            <a:off x="5852160" y="350215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3" name="Text 40"/>
          <p:cNvSpPr/>
          <p:nvPr/>
        </p:nvSpPr>
        <p:spPr>
          <a:xfrm>
            <a:off x="5897880" y="350215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Enterprises</a:t>
            </a:r>
            <a:endParaRPr lang="en-US" sz="760" dirty="0"/>
          </a:p>
        </p:txBody>
      </p:sp>
      <p:sp>
        <p:nvSpPr>
          <p:cNvPr id="44" name="Shape 41"/>
          <p:cNvSpPr/>
          <p:nvPr/>
        </p:nvSpPr>
        <p:spPr>
          <a:xfrm>
            <a:off x="5852160" y="404164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5" name="Text 42"/>
          <p:cNvSpPr/>
          <p:nvPr/>
        </p:nvSpPr>
        <p:spPr>
          <a:xfrm>
            <a:off x="5897880" y="404164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Gujranwala</a:t>
            </a:r>
            <a:endParaRPr lang="en-US" sz="760" dirty="0"/>
          </a:p>
        </p:txBody>
      </p:sp>
      <p:sp>
        <p:nvSpPr>
          <p:cNvPr id="46" name="Shape 43"/>
          <p:cNvSpPr/>
          <p:nvPr/>
        </p:nvSpPr>
        <p:spPr>
          <a:xfrm>
            <a:off x="5852160" y="458114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7" name="Text 44"/>
          <p:cNvSpPr/>
          <p:nvPr/>
        </p:nvSpPr>
        <p:spPr>
          <a:xfrm>
            <a:off x="5897880" y="458114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</a:t>
            </a:r>
            <a:endParaRPr lang="en-US" sz="760" dirty="0"/>
          </a:p>
        </p:txBody>
      </p:sp>
      <p:sp>
        <p:nvSpPr>
          <p:cNvPr id="48" name="Shape 45"/>
          <p:cNvSpPr/>
          <p:nvPr/>
        </p:nvSpPr>
        <p:spPr>
          <a:xfrm>
            <a:off x="5852160" y="512064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9" name="Text 46"/>
          <p:cNvSpPr/>
          <p:nvPr/>
        </p:nvSpPr>
        <p:spPr>
          <a:xfrm>
            <a:off x="5897880" y="512064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 ENTERPRISES</a:t>
            </a:r>
            <a:endParaRPr lang="en-US" sz="760" dirty="0"/>
          </a:p>
        </p:txBody>
      </p:sp>
      <p:sp>
        <p:nvSpPr>
          <p:cNvPr id="50" name="Shape 47"/>
          <p:cNvSpPr/>
          <p:nvPr/>
        </p:nvSpPr>
        <p:spPr>
          <a:xfrm>
            <a:off x="8833104" y="242316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1" name="Text 48"/>
          <p:cNvSpPr/>
          <p:nvPr/>
        </p:nvSpPr>
        <p:spPr>
          <a:xfrm>
            <a:off x="8878824" y="242316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 Entrepreneur</a:t>
            </a:r>
            <a:endParaRPr lang="en-US" sz="760" dirty="0"/>
          </a:p>
        </p:txBody>
      </p:sp>
      <p:sp>
        <p:nvSpPr>
          <p:cNvPr id="52" name="Shape 49"/>
          <p:cNvSpPr/>
          <p:nvPr/>
        </p:nvSpPr>
        <p:spPr>
          <a:xfrm>
            <a:off x="8833104" y="296265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3" name="Text 50"/>
          <p:cNvSpPr/>
          <p:nvPr/>
        </p:nvSpPr>
        <p:spPr>
          <a:xfrm>
            <a:off x="8878824" y="296265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Admn Multan</a:t>
            </a:r>
            <a:endParaRPr lang="en-US" sz="760" dirty="0"/>
          </a:p>
        </p:txBody>
      </p:sp>
      <p:sp>
        <p:nvSpPr>
          <p:cNvPr id="54" name="Shape 51"/>
          <p:cNvSpPr/>
          <p:nvPr/>
        </p:nvSpPr>
        <p:spPr>
          <a:xfrm>
            <a:off x="8833104" y="350215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5" name="Text 52"/>
          <p:cNvSpPr/>
          <p:nvPr/>
        </p:nvSpPr>
        <p:spPr>
          <a:xfrm>
            <a:off x="8878824" y="350215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Faisalabad</a:t>
            </a:r>
            <a:endParaRPr lang="en-US" sz="760" dirty="0"/>
          </a:p>
        </p:txBody>
      </p:sp>
      <p:sp>
        <p:nvSpPr>
          <p:cNvPr id="56" name="Shape 53"/>
          <p:cNvSpPr/>
          <p:nvPr/>
        </p:nvSpPr>
        <p:spPr>
          <a:xfrm>
            <a:off x="8833104" y="404164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7" name="Text 54"/>
          <p:cNvSpPr/>
          <p:nvPr/>
        </p:nvSpPr>
        <p:spPr>
          <a:xfrm>
            <a:off x="8878824" y="404164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Admn Sialkot</a:t>
            </a:r>
            <a:endParaRPr lang="en-US" sz="760" dirty="0"/>
          </a:p>
        </p:txBody>
      </p:sp>
      <p:sp>
        <p:nvSpPr>
          <p:cNvPr id="58" name="Shape 55"/>
          <p:cNvSpPr/>
          <p:nvPr/>
        </p:nvSpPr>
        <p:spPr>
          <a:xfrm>
            <a:off x="8833104" y="458114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9" name="Text 56"/>
          <p:cNvSpPr/>
          <p:nvPr/>
        </p:nvSpPr>
        <p:spPr>
          <a:xfrm>
            <a:off x="8878824" y="458114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Admn Gujranwala</a:t>
            </a:r>
            <a:endParaRPr lang="en-US" sz="760" dirty="0"/>
          </a:p>
        </p:txBody>
      </p:sp>
      <p:sp>
        <p:nvSpPr>
          <p:cNvPr id="60" name="Text 57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61" name="Text 58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Management Services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director level functions, 14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143257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MS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2775204"/>
            <a:ext cx="0" cy="2450592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2523744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4325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2775204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2523744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3136392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4325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3387852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3136392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3794760" y="374904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4325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3703320" y="400050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3849624" y="374904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Admn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3794760" y="4361688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4325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Shape 25"/>
          <p:cNvSpPr/>
          <p:nvPr/>
        </p:nvSpPr>
        <p:spPr>
          <a:xfrm>
            <a:off x="3703320" y="4613148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Text 26"/>
          <p:cNvSpPr/>
          <p:nvPr/>
        </p:nvSpPr>
        <p:spPr>
          <a:xfrm>
            <a:off x="3849624" y="4361688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</a:t>
            </a:r>
            <a:endParaRPr lang="en-US" sz="850" dirty="0"/>
          </a:p>
        </p:txBody>
      </p:sp>
      <p:sp>
        <p:nvSpPr>
          <p:cNvPr id="30" name="Shape 27"/>
          <p:cNvSpPr/>
          <p:nvPr/>
        </p:nvSpPr>
        <p:spPr>
          <a:xfrm>
            <a:off x="3794760" y="4974336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4325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1" name="Shape 28"/>
          <p:cNvSpPr/>
          <p:nvPr/>
        </p:nvSpPr>
        <p:spPr>
          <a:xfrm>
            <a:off x="3703320" y="5225796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3849624" y="4974336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</a:t>
            </a:r>
            <a:endParaRPr lang="en-US" sz="850" dirty="0"/>
          </a:p>
        </p:txBody>
      </p:sp>
      <p:sp>
        <p:nvSpPr>
          <p:cNvPr id="33" name="Shape 30"/>
          <p:cNvSpPr/>
          <p:nvPr/>
        </p:nvSpPr>
        <p:spPr>
          <a:xfrm>
            <a:off x="5742432" y="2043684"/>
            <a:ext cx="6099048" cy="3913632"/>
          </a:xfrm>
          <a:prstGeom prst="roundRect">
            <a:avLst>
              <a:gd name="adj" fmla="val 1402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Shape 31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5" name="Shape 32"/>
          <p:cNvSpPr/>
          <p:nvPr/>
        </p:nvSpPr>
        <p:spPr>
          <a:xfrm>
            <a:off x="5852160" y="215341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Text 33"/>
          <p:cNvSpPr/>
          <p:nvPr/>
        </p:nvSpPr>
        <p:spPr>
          <a:xfrm>
            <a:off x="5897880" y="215341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Payrol</a:t>
            </a:r>
            <a:endParaRPr lang="en-US" sz="760" dirty="0"/>
          </a:p>
        </p:txBody>
      </p:sp>
      <p:sp>
        <p:nvSpPr>
          <p:cNvPr id="37" name="Shape 34"/>
          <p:cNvSpPr/>
          <p:nvPr/>
        </p:nvSpPr>
        <p:spPr>
          <a:xfrm>
            <a:off x="5852160" y="269290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8" name="Text 35"/>
          <p:cNvSpPr/>
          <p:nvPr/>
        </p:nvSpPr>
        <p:spPr>
          <a:xfrm>
            <a:off x="5897880" y="269290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Remitances and Tax</a:t>
            </a:r>
            <a:endParaRPr lang="en-US" sz="760" dirty="0"/>
          </a:p>
        </p:txBody>
      </p:sp>
      <p:sp>
        <p:nvSpPr>
          <p:cNvPr id="39" name="Shape 36"/>
          <p:cNvSpPr/>
          <p:nvPr/>
        </p:nvSpPr>
        <p:spPr>
          <a:xfrm>
            <a:off x="5852160" y="323240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0" name="Text 37"/>
          <p:cNvSpPr/>
          <p:nvPr/>
        </p:nvSpPr>
        <p:spPr>
          <a:xfrm>
            <a:off x="5897880" y="323240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760" dirty="0"/>
          </a:p>
        </p:txBody>
      </p:sp>
      <p:sp>
        <p:nvSpPr>
          <p:cNvPr id="41" name="Shape 38"/>
          <p:cNvSpPr/>
          <p:nvPr/>
        </p:nvSpPr>
        <p:spPr>
          <a:xfrm>
            <a:off x="5852160" y="377190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2" name="Text 39"/>
          <p:cNvSpPr/>
          <p:nvPr/>
        </p:nvSpPr>
        <p:spPr>
          <a:xfrm>
            <a:off x="5897880" y="377190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</a:t>
            </a:r>
            <a:endParaRPr lang="en-US" sz="760" dirty="0"/>
          </a:p>
        </p:txBody>
      </p:sp>
      <p:sp>
        <p:nvSpPr>
          <p:cNvPr id="43" name="Shape 40"/>
          <p:cNvSpPr/>
          <p:nvPr/>
        </p:nvSpPr>
        <p:spPr>
          <a:xfrm>
            <a:off x="5852160" y="431139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4" name="Text 41"/>
          <p:cNvSpPr/>
          <p:nvPr/>
        </p:nvSpPr>
        <p:spPr>
          <a:xfrm>
            <a:off x="5897880" y="431139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Admn</a:t>
            </a:r>
            <a:endParaRPr lang="en-US" sz="760" dirty="0"/>
          </a:p>
        </p:txBody>
      </p:sp>
      <p:sp>
        <p:nvSpPr>
          <p:cNvPr id="45" name="Shape 42"/>
          <p:cNvSpPr/>
          <p:nvPr/>
        </p:nvSpPr>
        <p:spPr>
          <a:xfrm>
            <a:off x="5852160" y="485089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6" name="Text 43"/>
          <p:cNvSpPr/>
          <p:nvPr/>
        </p:nvSpPr>
        <p:spPr>
          <a:xfrm>
            <a:off x="5897880" y="485089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 Audit</a:t>
            </a:r>
            <a:endParaRPr lang="en-US" sz="760" dirty="0"/>
          </a:p>
        </p:txBody>
      </p:sp>
      <p:sp>
        <p:nvSpPr>
          <p:cNvPr id="47" name="Shape 44"/>
          <p:cNvSpPr/>
          <p:nvPr/>
        </p:nvSpPr>
        <p:spPr>
          <a:xfrm>
            <a:off x="5852160" y="539038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8" name="Text 45"/>
          <p:cNvSpPr/>
          <p:nvPr/>
        </p:nvSpPr>
        <p:spPr>
          <a:xfrm>
            <a:off x="5897880" y="539038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</a:t>
            </a:r>
            <a:endParaRPr lang="en-US" sz="760" dirty="0"/>
          </a:p>
        </p:txBody>
      </p:sp>
      <p:sp>
        <p:nvSpPr>
          <p:cNvPr id="49" name="Shape 46"/>
          <p:cNvSpPr/>
          <p:nvPr/>
        </p:nvSpPr>
        <p:spPr>
          <a:xfrm>
            <a:off x="8833104" y="215341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0" name="Text 47"/>
          <p:cNvSpPr/>
          <p:nvPr/>
        </p:nvSpPr>
        <p:spPr>
          <a:xfrm>
            <a:off x="8878824" y="215341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Estab-I</a:t>
            </a:r>
            <a:endParaRPr lang="en-US" sz="760" dirty="0"/>
          </a:p>
        </p:txBody>
      </p:sp>
      <p:sp>
        <p:nvSpPr>
          <p:cNvPr id="51" name="Shape 48"/>
          <p:cNvSpPr/>
          <p:nvPr/>
        </p:nvSpPr>
        <p:spPr>
          <a:xfrm>
            <a:off x="8833104" y="269290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2" name="Text 49"/>
          <p:cNvSpPr/>
          <p:nvPr/>
        </p:nvSpPr>
        <p:spPr>
          <a:xfrm>
            <a:off x="8878824" y="269290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Estab-II</a:t>
            </a:r>
            <a:endParaRPr lang="en-US" sz="760" dirty="0"/>
          </a:p>
        </p:txBody>
      </p:sp>
      <p:sp>
        <p:nvSpPr>
          <p:cNvPr id="53" name="Shape 50"/>
          <p:cNvSpPr/>
          <p:nvPr/>
        </p:nvSpPr>
        <p:spPr>
          <a:xfrm>
            <a:off x="8833104" y="323240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4" name="Text 51"/>
          <p:cNvSpPr/>
          <p:nvPr/>
        </p:nvSpPr>
        <p:spPr>
          <a:xfrm>
            <a:off x="8878824" y="323240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MTO</a:t>
            </a:r>
            <a:endParaRPr lang="en-US" sz="760" dirty="0"/>
          </a:p>
        </p:txBody>
      </p:sp>
      <p:sp>
        <p:nvSpPr>
          <p:cNvPr id="55" name="Shape 52"/>
          <p:cNvSpPr/>
          <p:nvPr/>
        </p:nvSpPr>
        <p:spPr>
          <a:xfrm>
            <a:off x="8833104" y="377190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6" name="Text 53"/>
          <p:cNvSpPr/>
          <p:nvPr/>
        </p:nvSpPr>
        <p:spPr>
          <a:xfrm>
            <a:off x="8878824" y="377190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Admin</a:t>
            </a:r>
            <a:endParaRPr lang="en-US" sz="760" dirty="0"/>
          </a:p>
        </p:txBody>
      </p:sp>
      <p:sp>
        <p:nvSpPr>
          <p:cNvPr id="57" name="Shape 54"/>
          <p:cNvSpPr/>
          <p:nvPr/>
        </p:nvSpPr>
        <p:spPr>
          <a:xfrm>
            <a:off x="8833104" y="431139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8" name="Text 55"/>
          <p:cNvSpPr/>
          <p:nvPr/>
        </p:nvSpPr>
        <p:spPr>
          <a:xfrm>
            <a:off x="8878824" y="431139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59" name="Shape 56"/>
          <p:cNvSpPr/>
          <p:nvPr/>
        </p:nvSpPr>
        <p:spPr>
          <a:xfrm>
            <a:off x="8833104" y="485089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0" name="Text 57"/>
          <p:cNvSpPr/>
          <p:nvPr/>
        </p:nvSpPr>
        <p:spPr>
          <a:xfrm>
            <a:off x="8878824" y="485089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Matters</a:t>
            </a:r>
            <a:endParaRPr lang="en-US" sz="760" dirty="0"/>
          </a:p>
        </p:txBody>
      </p:sp>
      <p:sp>
        <p:nvSpPr>
          <p:cNvPr id="61" name="Shape 58"/>
          <p:cNvSpPr/>
          <p:nvPr/>
        </p:nvSpPr>
        <p:spPr>
          <a:xfrm>
            <a:off x="8833104" y="539038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2" name="Text 59"/>
          <p:cNvSpPr/>
          <p:nvPr/>
        </p:nvSpPr>
        <p:spPr>
          <a:xfrm>
            <a:off x="8878824" y="539038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Audit</a:t>
            </a:r>
            <a:endParaRPr lang="en-US" sz="760" dirty="0"/>
          </a:p>
        </p:txBody>
      </p:sp>
      <p:sp>
        <p:nvSpPr>
          <p:cNvPr id="63" name="Text 60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64" name="Text 61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Sindh &amp; Trade Facilitation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director level functions, 11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2E6DA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2E6DA4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SINDH &amp; TFD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387852"/>
            <a:ext cx="0" cy="1225296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136392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2E6DA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387852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136392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Facilitation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374904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2E6DA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00050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374904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 Centre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3794760" y="4361688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2E6DA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3703320" y="4613148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3849624" y="4361688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Hyderabad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5742432" y="2313432"/>
            <a:ext cx="6099048" cy="3374136"/>
          </a:xfrm>
          <a:prstGeom prst="roundRect">
            <a:avLst>
              <a:gd name="adj" fmla="val 1626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Shape 25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Shape 26"/>
          <p:cNvSpPr/>
          <p:nvPr/>
        </p:nvSpPr>
        <p:spPr>
          <a:xfrm>
            <a:off x="5852160" y="242316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0" name="Text 27"/>
          <p:cNvSpPr/>
          <p:nvPr/>
        </p:nvSpPr>
        <p:spPr>
          <a:xfrm>
            <a:off x="5897880" y="242316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31" name="Shape 28"/>
          <p:cNvSpPr/>
          <p:nvPr/>
        </p:nvSpPr>
        <p:spPr>
          <a:xfrm>
            <a:off x="5852160" y="296265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5897880" y="296265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</a:t>
            </a:r>
            <a:endParaRPr lang="en-US" sz="760" dirty="0"/>
          </a:p>
        </p:txBody>
      </p:sp>
      <p:sp>
        <p:nvSpPr>
          <p:cNvPr id="33" name="Shape 30"/>
          <p:cNvSpPr/>
          <p:nvPr/>
        </p:nvSpPr>
        <p:spPr>
          <a:xfrm>
            <a:off x="5852160" y="350215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Text 31"/>
          <p:cNvSpPr/>
          <p:nvPr/>
        </p:nvSpPr>
        <p:spPr>
          <a:xfrm>
            <a:off x="5897880" y="350215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Sukkur Incharge</a:t>
            </a:r>
            <a:endParaRPr lang="en-US" sz="760" dirty="0"/>
          </a:p>
        </p:txBody>
      </p:sp>
      <p:sp>
        <p:nvSpPr>
          <p:cNvPr id="35" name="Shape 32"/>
          <p:cNvSpPr/>
          <p:nvPr/>
        </p:nvSpPr>
        <p:spPr>
          <a:xfrm>
            <a:off x="5852160" y="404164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Text 33"/>
          <p:cNvSpPr/>
          <p:nvPr/>
        </p:nvSpPr>
        <p:spPr>
          <a:xfrm>
            <a:off x="5897880" y="404164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 Centre</a:t>
            </a:r>
            <a:endParaRPr lang="en-US" sz="760" dirty="0"/>
          </a:p>
        </p:txBody>
      </p:sp>
      <p:sp>
        <p:nvSpPr>
          <p:cNvPr id="37" name="Shape 34"/>
          <p:cNvSpPr/>
          <p:nvPr/>
        </p:nvSpPr>
        <p:spPr>
          <a:xfrm>
            <a:off x="5852160" y="458114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8" name="Text 35"/>
          <p:cNvSpPr/>
          <p:nvPr/>
        </p:nvSpPr>
        <p:spPr>
          <a:xfrm>
            <a:off x="5897880" y="458114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Videography</a:t>
            </a:r>
            <a:endParaRPr lang="en-US" sz="760" dirty="0"/>
          </a:p>
        </p:txBody>
      </p:sp>
      <p:sp>
        <p:nvSpPr>
          <p:cNvPr id="39" name="Shape 36"/>
          <p:cNvSpPr/>
          <p:nvPr/>
        </p:nvSpPr>
        <p:spPr>
          <a:xfrm>
            <a:off x="5852160" y="512064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0" name="Text 37"/>
          <p:cNvSpPr/>
          <p:nvPr/>
        </p:nvSpPr>
        <p:spPr>
          <a:xfrm>
            <a:off x="5897880" y="512064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Designing</a:t>
            </a:r>
            <a:endParaRPr lang="en-US" sz="760" dirty="0"/>
          </a:p>
        </p:txBody>
      </p:sp>
      <p:sp>
        <p:nvSpPr>
          <p:cNvPr id="41" name="Shape 38"/>
          <p:cNvSpPr/>
          <p:nvPr/>
        </p:nvSpPr>
        <p:spPr>
          <a:xfrm>
            <a:off x="8833104" y="242316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2" name="Text 39"/>
          <p:cNvSpPr/>
          <p:nvPr/>
        </p:nvSpPr>
        <p:spPr>
          <a:xfrm>
            <a:off x="8878824" y="242316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EDF affairs</a:t>
            </a:r>
            <a:endParaRPr lang="en-US" sz="760" dirty="0"/>
          </a:p>
        </p:txBody>
      </p:sp>
      <p:sp>
        <p:nvSpPr>
          <p:cNvPr id="43" name="Shape 40"/>
          <p:cNvSpPr/>
          <p:nvPr/>
        </p:nvSpPr>
        <p:spPr>
          <a:xfrm>
            <a:off x="8833104" y="296265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4" name="Text 41"/>
          <p:cNvSpPr/>
          <p:nvPr/>
        </p:nvSpPr>
        <p:spPr>
          <a:xfrm>
            <a:off x="8878824" y="296265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 Centre</a:t>
            </a:r>
            <a:endParaRPr lang="en-US" sz="760" dirty="0"/>
          </a:p>
        </p:txBody>
      </p:sp>
      <p:sp>
        <p:nvSpPr>
          <p:cNvPr id="45" name="Shape 42"/>
          <p:cNvSpPr/>
          <p:nvPr/>
        </p:nvSpPr>
        <p:spPr>
          <a:xfrm>
            <a:off x="8833104" y="350215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6" name="Text 43"/>
          <p:cNvSpPr/>
          <p:nvPr/>
        </p:nvSpPr>
        <p:spPr>
          <a:xfrm>
            <a:off x="8878824" y="350215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Sukkur Admn</a:t>
            </a:r>
            <a:endParaRPr lang="en-US" sz="760" dirty="0"/>
          </a:p>
        </p:txBody>
      </p:sp>
      <p:sp>
        <p:nvSpPr>
          <p:cNvPr id="47" name="Shape 44"/>
          <p:cNvSpPr/>
          <p:nvPr/>
        </p:nvSpPr>
        <p:spPr>
          <a:xfrm>
            <a:off x="8833104" y="404164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8" name="Text 45"/>
          <p:cNvSpPr/>
          <p:nvPr/>
        </p:nvSpPr>
        <p:spPr>
          <a:xfrm>
            <a:off x="8878824" y="404164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Hyderabad Admn</a:t>
            </a:r>
            <a:endParaRPr lang="en-US" sz="760" dirty="0"/>
          </a:p>
        </p:txBody>
      </p:sp>
      <p:sp>
        <p:nvSpPr>
          <p:cNvPr id="49" name="Shape 46"/>
          <p:cNvSpPr/>
          <p:nvPr/>
        </p:nvSpPr>
        <p:spPr>
          <a:xfrm>
            <a:off x="8833104" y="458114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0" name="Text 47"/>
          <p:cNvSpPr/>
          <p:nvPr/>
        </p:nvSpPr>
        <p:spPr>
          <a:xfrm>
            <a:off x="8878824" y="458114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Desks Coordination</a:t>
            </a:r>
            <a:endParaRPr lang="en-US" sz="760" dirty="0"/>
          </a:p>
        </p:txBody>
      </p:sp>
      <p:sp>
        <p:nvSpPr>
          <p:cNvPr id="51" name="Text 48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52" name="Text 49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KPK &amp; Handicrafts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director level functions, 9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2E6DA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2E6DA4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KPK &amp; Handicraft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694176"/>
            <a:ext cx="0" cy="612648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442716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2E6DA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694176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442716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Peshawar Admn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4055364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2E6DA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306824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4055364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Handicraft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5742432" y="1504188"/>
            <a:ext cx="6099048" cy="4992624"/>
          </a:xfrm>
          <a:prstGeom prst="roundRect">
            <a:avLst>
              <a:gd name="adj" fmla="val 1099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Shape 23"/>
          <p:cNvSpPr/>
          <p:nvPr/>
        </p:nvSpPr>
        <p:spPr>
          <a:xfrm>
            <a:off x="5852160" y="1613916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7" name="Text 24"/>
          <p:cNvSpPr/>
          <p:nvPr/>
        </p:nvSpPr>
        <p:spPr>
          <a:xfrm>
            <a:off x="5897880" y="1613916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 Abbotabad</a:t>
            </a:r>
            <a:endParaRPr lang="en-US" sz="760" dirty="0"/>
          </a:p>
        </p:txBody>
      </p:sp>
      <p:sp>
        <p:nvSpPr>
          <p:cNvPr id="28" name="Shape 25"/>
          <p:cNvSpPr/>
          <p:nvPr/>
        </p:nvSpPr>
        <p:spPr>
          <a:xfrm>
            <a:off x="5852160" y="2153412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Text 26"/>
          <p:cNvSpPr/>
          <p:nvPr/>
        </p:nvSpPr>
        <p:spPr>
          <a:xfrm>
            <a:off x="5897880" y="2153412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 GB</a:t>
            </a:r>
            <a:endParaRPr lang="en-US" sz="760" dirty="0"/>
          </a:p>
        </p:txBody>
      </p:sp>
      <p:sp>
        <p:nvSpPr>
          <p:cNvPr id="30" name="Shape 27"/>
          <p:cNvSpPr/>
          <p:nvPr/>
        </p:nvSpPr>
        <p:spPr>
          <a:xfrm>
            <a:off x="5852160" y="2692908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1" name="Text 28"/>
          <p:cNvSpPr/>
          <p:nvPr/>
        </p:nvSpPr>
        <p:spPr>
          <a:xfrm>
            <a:off x="5897880" y="2692908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 AJK</a:t>
            </a:r>
            <a:endParaRPr lang="en-US" sz="760" dirty="0"/>
          </a:p>
        </p:txBody>
      </p:sp>
      <p:sp>
        <p:nvSpPr>
          <p:cNvPr id="32" name="Shape 29"/>
          <p:cNvSpPr/>
          <p:nvPr/>
        </p:nvSpPr>
        <p:spPr>
          <a:xfrm>
            <a:off x="5852160" y="3232404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3" name="Text 30"/>
          <p:cNvSpPr/>
          <p:nvPr/>
        </p:nvSpPr>
        <p:spPr>
          <a:xfrm>
            <a:off x="5897880" y="3232404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 Handicraft (North)</a:t>
            </a:r>
            <a:endParaRPr lang="en-US" sz="760" dirty="0"/>
          </a:p>
        </p:txBody>
      </p:sp>
      <p:sp>
        <p:nvSpPr>
          <p:cNvPr id="34" name="Shape 31"/>
          <p:cNvSpPr/>
          <p:nvPr/>
        </p:nvSpPr>
        <p:spPr>
          <a:xfrm>
            <a:off x="5852160" y="3771900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5" name="Text 32"/>
          <p:cNvSpPr/>
          <p:nvPr/>
        </p:nvSpPr>
        <p:spPr>
          <a:xfrm>
            <a:off x="5897880" y="3771900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 Handicrafts (South)</a:t>
            </a:r>
            <a:endParaRPr lang="en-US" sz="760" dirty="0"/>
          </a:p>
        </p:txBody>
      </p:sp>
      <p:sp>
        <p:nvSpPr>
          <p:cNvPr id="36" name="Shape 33"/>
          <p:cNvSpPr/>
          <p:nvPr/>
        </p:nvSpPr>
        <p:spPr>
          <a:xfrm>
            <a:off x="5852160" y="4311396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7" name="Text 34"/>
          <p:cNvSpPr/>
          <p:nvPr/>
        </p:nvSpPr>
        <p:spPr>
          <a:xfrm>
            <a:off x="5897880" y="4311396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Abbotabad Admn</a:t>
            </a:r>
            <a:endParaRPr lang="en-US" sz="760" dirty="0"/>
          </a:p>
        </p:txBody>
      </p:sp>
      <p:sp>
        <p:nvSpPr>
          <p:cNvPr id="38" name="Shape 35"/>
          <p:cNvSpPr/>
          <p:nvPr/>
        </p:nvSpPr>
        <p:spPr>
          <a:xfrm>
            <a:off x="5852160" y="4850892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9" name="Text 36"/>
          <p:cNvSpPr/>
          <p:nvPr/>
        </p:nvSpPr>
        <p:spPr>
          <a:xfrm>
            <a:off x="5897880" y="4850892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 Admin</a:t>
            </a:r>
            <a:endParaRPr lang="en-US" sz="760" dirty="0"/>
          </a:p>
        </p:txBody>
      </p:sp>
      <p:sp>
        <p:nvSpPr>
          <p:cNvPr id="40" name="Shape 37"/>
          <p:cNvSpPr/>
          <p:nvPr/>
        </p:nvSpPr>
        <p:spPr>
          <a:xfrm>
            <a:off x="5852160" y="5390388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1" name="Text 38"/>
          <p:cNvSpPr/>
          <p:nvPr/>
        </p:nvSpPr>
        <p:spPr>
          <a:xfrm>
            <a:off x="5897880" y="5390388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AJK Admn</a:t>
            </a:r>
            <a:endParaRPr lang="en-US" sz="760" dirty="0"/>
          </a:p>
        </p:txBody>
      </p:sp>
      <p:sp>
        <p:nvSpPr>
          <p:cNvPr id="42" name="Shape 39"/>
          <p:cNvSpPr/>
          <p:nvPr/>
        </p:nvSpPr>
        <p:spPr>
          <a:xfrm>
            <a:off x="5852160" y="5929884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3" name="Text 40"/>
          <p:cNvSpPr/>
          <p:nvPr/>
        </p:nvSpPr>
        <p:spPr>
          <a:xfrm>
            <a:off x="5897880" y="5929884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Handicraft coordination</a:t>
            </a:r>
            <a:endParaRPr lang="en-US" sz="760" dirty="0"/>
          </a:p>
        </p:txBody>
      </p:sp>
      <p:sp>
        <p:nvSpPr>
          <p:cNvPr id="44" name="Text 41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45" name="Text 42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Balochistan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director level functions, 5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2E6DA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2E6DA4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BALOCHISTAN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387852"/>
            <a:ext cx="0" cy="1225296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136392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2E6DA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387852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136392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Quetta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374904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2E6DA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00050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374904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Gwadar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3794760" y="4361688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2E6DA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3703320" y="4613148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3849624" y="4361688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5742432" y="2583180"/>
            <a:ext cx="6099048" cy="2834640"/>
          </a:xfrm>
          <a:prstGeom prst="roundRect">
            <a:avLst>
              <a:gd name="adj" fmla="val 1935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Shape 25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Shape 26"/>
          <p:cNvSpPr/>
          <p:nvPr/>
        </p:nvSpPr>
        <p:spPr>
          <a:xfrm>
            <a:off x="5852160" y="2692908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0" name="Text 27"/>
          <p:cNvSpPr/>
          <p:nvPr/>
        </p:nvSpPr>
        <p:spPr>
          <a:xfrm>
            <a:off x="5897880" y="2692908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31" name="Shape 28"/>
          <p:cNvSpPr/>
          <p:nvPr/>
        </p:nvSpPr>
        <p:spPr>
          <a:xfrm>
            <a:off x="5852160" y="3232404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5897880" y="3232404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Admn</a:t>
            </a:r>
            <a:endParaRPr lang="en-US" sz="760" dirty="0"/>
          </a:p>
        </p:txBody>
      </p:sp>
      <p:sp>
        <p:nvSpPr>
          <p:cNvPr id="33" name="Shape 30"/>
          <p:cNvSpPr/>
          <p:nvPr/>
        </p:nvSpPr>
        <p:spPr>
          <a:xfrm>
            <a:off x="5852160" y="3771900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Text 31"/>
          <p:cNvSpPr/>
          <p:nvPr/>
        </p:nvSpPr>
        <p:spPr>
          <a:xfrm>
            <a:off x="5897880" y="3771900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Admn Quetta</a:t>
            </a:r>
            <a:endParaRPr lang="en-US" sz="760" dirty="0"/>
          </a:p>
        </p:txBody>
      </p:sp>
      <p:sp>
        <p:nvSpPr>
          <p:cNvPr id="35" name="Shape 32"/>
          <p:cNvSpPr/>
          <p:nvPr/>
        </p:nvSpPr>
        <p:spPr>
          <a:xfrm>
            <a:off x="5852160" y="4311396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Text 33"/>
          <p:cNvSpPr/>
          <p:nvPr/>
        </p:nvSpPr>
        <p:spPr>
          <a:xfrm>
            <a:off x="5897880" y="4311396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Admn Gawader</a:t>
            </a:r>
            <a:endParaRPr lang="en-US" sz="760" dirty="0"/>
          </a:p>
        </p:txBody>
      </p:sp>
      <p:sp>
        <p:nvSpPr>
          <p:cNvPr id="37" name="Shape 34"/>
          <p:cNvSpPr/>
          <p:nvPr/>
        </p:nvSpPr>
        <p:spPr>
          <a:xfrm>
            <a:off x="5852160" y="4850892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8" name="Text 35"/>
          <p:cNvSpPr/>
          <p:nvPr/>
        </p:nvSpPr>
        <p:spPr>
          <a:xfrm>
            <a:off x="5897880" y="4850892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Admn Hub</a:t>
            </a:r>
            <a:endParaRPr lang="en-US" sz="760" dirty="0"/>
          </a:p>
        </p:txBody>
      </p:sp>
      <p:sp>
        <p:nvSpPr>
          <p:cNvPr id="39" name="Text 36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40" name="Text 37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Islamabad (Special Initiatives)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director level function, 5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143257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143257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ISLAMABAD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4000500"/>
            <a:ext cx="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74904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43257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400050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74904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Islamabad-Special Initiatives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5742432" y="2583180"/>
            <a:ext cx="6099048" cy="2834640"/>
          </a:xfrm>
          <a:prstGeom prst="roundRect">
            <a:avLst>
              <a:gd name="adj" fmla="val 1935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Shape 20"/>
          <p:cNvSpPr/>
          <p:nvPr/>
        </p:nvSpPr>
        <p:spPr>
          <a:xfrm>
            <a:off x="5852160" y="2692908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4" name="Text 21"/>
          <p:cNvSpPr/>
          <p:nvPr/>
        </p:nvSpPr>
        <p:spPr>
          <a:xfrm>
            <a:off x="5897880" y="2692908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25" name="Shape 22"/>
          <p:cNvSpPr/>
          <p:nvPr/>
        </p:nvSpPr>
        <p:spPr>
          <a:xfrm>
            <a:off x="5852160" y="3232404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5897880" y="3232404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Initiative-I</a:t>
            </a:r>
            <a:endParaRPr lang="en-US" sz="760" dirty="0"/>
          </a:p>
        </p:txBody>
      </p:sp>
      <p:sp>
        <p:nvSpPr>
          <p:cNvPr id="27" name="Shape 24"/>
          <p:cNvSpPr/>
          <p:nvPr/>
        </p:nvSpPr>
        <p:spPr>
          <a:xfrm>
            <a:off x="5852160" y="3771900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Text 25"/>
          <p:cNvSpPr/>
          <p:nvPr/>
        </p:nvSpPr>
        <p:spPr>
          <a:xfrm>
            <a:off x="5897880" y="3771900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Initiative -II</a:t>
            </a:r>
            <a:endParaRPr lang="en-US" sz="760" dirty="0"/>
          </a:p>
        </p:txBody>
      </p:sp>
      <p:sp>
        <p:nvSpPr>
          <p:cNvPr id="29" name="Shape 26"/>
          <p:cNvSpPr/>
          <p:nvPr/>
        </p:nvSpPr>
        <p:spPr>
          <a:xfrm>
            <a:off x="5852160" y="4311396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0" name="Text 27"/>
          <p:cNvSpPr/>
          <p:nvPr/>
        </p:nvSpPr>
        <p:spPr>
          <a:xfrm>
            <a:off x="5897880" y="4311396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Protocol-I</a:t>
            </a:r>
            <a:endParaRPr lang="en-US" sz="760" dirty="0"/>
          </a:p>
        </p:txBody>
      </p:sp>
      <p:sp>
        <p:nvSpPr>
          <p:cNvPr id="31" name="Shape 28"/>
          <p:cNvSpPr/>
          <p:nvPr/>
        </p:nvSpPr>
        <p:spPr>
          <a:xfrm>
            <a:off x="5852160" y="4850892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5897880" y="4850892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Protocol-II</a:t>
            </a:r>
            <a:endParaRPr lang="en-US" sz="760" dirty="0"/>
          </a:p>
        </p:txBody>
      </p:sp>
      <p:sp>
        <p:nvSpPr>
          <p:cNvPr id="33" name="Text 30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34" name="Text 31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Agro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director level functions, 20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1E8A54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Agro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694176"/>
            <a:ext cx="0" cy="612648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442716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E8A5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694176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442716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KARACHI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4055364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E8A5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306824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4055364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Lahore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5742432" y="1490472"/>
            <a:ext cx="6099048" cy="5020056"/>
          </a:xfrm>
          <a:prstGeom prst="roundRect">
            <a:avLst>
              <a:gd name="adj" fmla="val 1093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Shape 23"/>
          <p:cNvSpPr/>
          <p:nvPr/>
        </p:nvSpPr>
        <p:spPr>
          <a:xfrm>
            <a:off x="5852160" y="1600200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7" name="Text 24"/>
          <p:cNvSpPr/>
          <p:nvPr/>
        </p:nvSpPr>
        <p:spPr>
          <a:xfrm>
            <a:off x="5897880" y="1600200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28" name="Shape 25"/>
          <p:cNvSpPr/>
          <p:nvPr/>
        </p:nvSpPr>
        <p:spPr>
          <a:xfrm>
            <a:off x="5852160" y="2088490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Text 26"/>
          <p:cNvSpPr/>
          <p:nvPr/>
        </p:nvSpPr>
        <p:spPr>
          <a:xfrm>
            <a:off x="5897880" y="2088490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Rice</a:t>
            </a:r>
            <a:endParaRPr lang="en-US" sz="760" dirty="0"/>
          </a:p>
        </p:txBody>
      </p:sp>
      <p:sp>
        <p:nvSpPr>
          <p:cNvPr id="30" name="Shape 27"/>
          <p:cNvSpPr/>
          <p:nvPr/>
        </p:nvSpPr>
        <p:spPr>
          <a:xfrm>
            <a:off x="5852160" y="2576779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1" name="Text 28"/>
          <p:cNvSpPr/>
          <p:nvPr/>
        </p:nvSpPr>
        <p:spPr>
          <a:xfrm>
            <a:off x="5897880" y="2576779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Mango</a:t>
            </a:r>
            <a:endParaRPr lang="en-US" sz="760" dirty="0"/>
          </a:p>
        </p:txBody>
      </p:sp>
      <p:sp>
        <p:nvSpPr>
          <p:cNvPr id="32" name="Shape 29"/>
          <p:cNvSpPr/>
          <p:nvPr/>
        </p:nvSpPr>
        <p:spPr>
          <a:xfrm>
            <a:off x="5852160" y="3065069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3" name="Text 30"/>
          <p:cNvSpPr/>
          <p:nvPr/>
        </p:nvSpPr>
        <p:spPr>
          <a:xfrm>
            <a:off x="5897880" y="3065069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Livestock and Meat</a:t>
            </a:r>
            <a:endParaRPr lang="en-US" sz="760" dirty="0"/>
          </a:p>
        </p:txBody>
      </p:sp>
      <p:sp>
        <p:nvSpPr>
          <p:cNvPr id="34" name="Shape 31"/>
          <p:cNvSpPr/>
          <p:nvPr/>
        </p:nvSpPr>
        <p:spPr>
          <a:xfrm>
            <a:off x="5852160" y="355335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5" name="Text 32"/>
          <p:cNvSpPr/>
          <p:nvPr/>
        </p:nvSpPr>
        <p:spPr>
          <a:xfrm>
            <a:off x="5897880" y="355335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Processed Food</a:t>
            </a:r>
            <a:endParaRPr lang="en-US" sz="760" dirty="0"/>
          </a:p>
        </p:txBody>
      </p:sp>
      <p:sp>
        <p:nvSpPr>
          <p:cNvPr id="36" name="Shape 33"/>
          <p:cNvSpPr/>
          <p:nvPr/>
        </p:nvSpPr>
        <p:spPr>
          <a:xfrm>
            <a:off x="5852160" y="404164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7" name="Text 34"/>
          <p:cNvSpPr/>
          <p:nvPr/>
        </p:nvSpPr>
        <p:spPr>
          <a:xfrm>
            <a:off x="5897880" y="404164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Sugar and Confectionary</a:t>
            </a:r>
            <a:endParaRPr lang="en-US" sz="760" dirty="0"/>
          </a:p>
        </p:txBody>
      </p:sp>
      <p:sp>
        <p:nvSpPr>
          <p:cNvPr id="38" name="Shape 35"/>
          <p:cNvSpPr/>
          <p:nvPr/>
        </p:nvSpPr>
        <p:spPr>
          <a:xfrm>
            <a:off x="5852160" y="452993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9" name="Text 36"/>
          <p:cNvSpPr/>
          <p:nvPr/>
        </p:nvSpPr>
        <p:spPr>
          <a:xfrm>
            <a:off x="5897880" y="452993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Other Fruits</a:t>
            </a:r>
            <a:endParaRPr lang="en-US" sz="760" dirty="0"/>
          </a:p>
        </p:txBody>
      </p:sp>
      <p:sp>
        <p:nvSpPr>
          <p:cNvPr id="40" name="Shape 37"/>
          <p:cNvSpPr/>
          <p:nvPr/>
        </p:nvSpPr>
        <p:spPr>
          <a:xfrm>
            <a:off x="5852160" y="5018227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1" name="Text 38"/>
          <p:cNvSpPr/>
          <p:nvPr/>
        </p:nvSpPr>
        <p:spPr>
          <a:xfrm>
            <a:off x="5897880" y="5018227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Vegetables</a:t>
            </a:r>
            <a:endParaRPr lang="en-US" sz="760" dirty="0"/>
          </a:p>
        </p:txBody>
      </p:sp>
      <p:sp>
        <p:nvSpPr>
          <p:cNvPr id="42" name="Shape 39"/>
          <p:cNvSpPr/>
          <p:nvPr/>
        </p:nvSpPr>
        <p:spPr>
          <a:xfrm>
            <a:off x="5852160" y="5506517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3" name="Text 40"/>
          <p:cNvSpPr/>
          <p:nvPr/>
        </p:nvSpPr>
        <p:spPr>
          <a:xfrm>
            <a:off x="5897880" y="5506517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Citrus</a:t>
            </a:r>
            <a:endParaRPr lang="en-US" sz="760" dirty="0"/>
          </a:p>
        </p:txBody>
      </p:sp>
      <p:sp>
        <p:nvSpPr>
          <p:cNvPr id="44" name="Shape 41"/>
          <p:cNvSpPr/>
          <p:nvPr/>
        </p:nvSpPr>
        <p:spPr>
          <a:xfrm>
            <a:off x="5852160" y="5994806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5" name="Text 42"/>
          <p:cNvSpPr/>
          <p:nvPr/>
        </p:nvSpPr>
        <p:spPr>
          <a:xfrm>
            <a:off x="5897880" y="5994806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Seafood</a:t>
            </a:r>
            <a:endParaRPr lang="en-US" sz="760" dirty="0"/>
          </a:p>
        </p:txBody>
      </p:sp>
      <p:sp>
        <p:nvSpPr>
          <p:cNvPr id="46" name="Shape 43"/>
          <p:cNvSpPr/>
          <p:nvPr/>
        </p:nvSpPr>
        <p:spPr>
          <a:xfrm>
            <a:off x="8833104" y="1600200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7" name="Text 44"/>
          <p:cNvSpPr/>
          <p:nvPr/>
        </p:nvSpPr>
        <p:spPr>
          <a:xfrm>
            <a:off x="8878824" y="1600200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Oil &amp; Ghee (Sessame)</a:t>
            </a:r>
            <a:endParaRPr lang="en-US" sz="760" dirty="0"/>
          </a:p>
        </p:txBody>
      </p:sp>
      <p:sp>
        <p:nvSpPr>
          <p:cNvPr id="48" name="Shape 45"/>
          <p:cNvSpPr/>
          <p:nvPr/>
        </p:nvSpPr>
        <p:spPr>
          <a:xfrm>
            <a:off x="8833104" y="2088490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9" name="Text 46"/>
          <p:cNvSpPr/>
          <p:nvPr/>
        </p:nvSpPr>
        <p:spPr>
          <a:xfrm>
            <a:off x="8878824" y="2088490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Salt</a:t>
            </a:r>
            <a:endParaRPr lang="en-US" sz="760" dirty="0"/>
          </a:p>
        </p:txBody>
      </p:sp>
      <p:sp>
        <p:nvSpPr>
          <p:cNvPr id="50" name="Shape 47"/>
          <p:cNvSpPr/>
          <p:nvPr/>
        </p:nvSpPr>
        <p:spPr>
          <a:xfrm>
            <a:off x="8833104" y="2576779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1" name="Text 48"/>
          <p:cNvSpPr/>
          <p:nvPr/>
        </p:nvSpPr>
        <p:spPr>
          <a:xfrm>
            <a:off x="8878824" y="2576779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Dates</a:t>
            </a:r>
            <a:endParaRPr lang="en-US" sz="760" dirty="0"/>
          </a:p>
        </p:txBody>
      </p:sp>
      <p:sp>
        <p:nvSpPr>
          <p:cNvPr id="52" name="Shape 49"/>
          <p:cNvSpPr/>
          <p:nvPr/>
        </p:nvSpPr>
        <p:spPr>
          <a:xfrm>
            <a:off x="8833104" y="3065069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3" name="Text 50"/>
          <p:cNvSpPr/>
          <p:nvPr/>
        </p:nvSpPr>
        <p:spPr>
          <a:xfrm>
            <a:off x="8878824" y="3065069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Guava</a:t>
            </a:r>
            <a:endParaRPr lang="en-US" sz="760" dirty="0"/>
          </a:p>
        </p:txBody>
      </p:sp>
      <p:sp>
        <p:nvSpPr>
          <p:cNvPr id="54" name="Shape 51"/>
          <p:cNvSpPr/>
          <p:nvPr/>
        </p:nvSpPr>
        <p:spPr>
          <a:xfrm>
            <a:off x="8833104" y="355335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5" name="Text 52"/>
          <p:cNvSpPr/>
          <p:nvPr/>
        </p:nvSpPr>
        <p:spPr>
          <a:xfrm>
            <a:off x="8878824" y="355335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Tobbaco</a:t>
            </a:r>
            <a:endParaRPr lang="en-US" sz="760" dirty="0"/>
          </a:p>
        </p:txBody>
      </p:sp>
      <p:sp>
        <p:nvSpPr>
          <p:cNvPr id="56" name="Shape 53"/>
          <p:cNvSpPr/>
          <p:nvPr/>
        </p:nvSpPr>
        <p:spPr>
          <a:xfrm>
            <a:off x="8833104" y="404164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7" name="Text 54"/>
          <p:cNvSpPr/>
          <p:nvPr/>
        </p:nvSpPr>
        <p:spPr>
          <a:xfrm>
            <a:off x="8878824" y="404164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Poultry</a:t>
            </a:r>
            <a:endParaRPr lang="en-US" sz="760" dirty="0"/>
          </a:p>
        </p:txBody>
      </p:sp>
      <p:sp>
        <p:nvSpPr>
          <p:cNvPr id="58" name="Shape 55"/>
          <p:cNvSpPr/>
          <p:nvPr/>
        </p:nvSpPr>
        <p:spPr>
          <a:xfrm>
            <a:off x="8833104" y="452993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9" name="Text 56"/>
          <p:cNvSpPr/>
          <p:nvPr/>
        </p:nvSpPr>
        <p:spPr>
          <a:xfrm>
            <a:off x="8878824" y="452993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Dairy Products</a:t>
            </a:r>
            <a:endParaRPr lang="en-US" sz="760" dirty="0"/>
          </a:p>
        </p:txBody>
      </p:sp>
      <p:sp>
        <p:nvSpPr>
          <p:cNvPr id="60" name="Shape 57"/>
          <p:cNvSpPr/>
          <p:nvPr/>
        </p:nvSpPr>
        <p:spPr>
          <a:xfrm>
            <a:off x="8833104" y="5018227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1" name="Text 58"/>
          <p:cNvSpPr/>
          <p:nvPr/>
        </p:nvSpPr>
        <p:spPr>
          <a:xfrm>
            <a:off x="8878824" y="5018227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Dry Fruits</a:t>
            </a:r>
            <a:endParaRPr lang="en-US" sz="760" dirty="0"/>
          </a:p>
        </p:txBody>
      </p:sp>
      <p:sp>
        <p:nvSpPr>
          <p:cNvPr id="62" name="Shape 59"/>
          <p:cNvSpPr/>
          <p:nvPr/>
        </p:nvSpPr>
        <p:spPr>
          <a:xfrm>
            <a:off x="8833104" y="5506517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3" name="Text 60"/>
          <p:cNvSpPr/>
          <p:nvPr/>
        </p:nvSpPr>
        <p:spPr>
          <a:xfrm>
            <a:off x="8878824" y="5506517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Aquaculture</a:t>
            </a:r>
            <a:endParaRPr lang="en-US" sz="760" dirty="0"/>
          </a:p>
        </p:txBody>
      </p:sp>
      <p:sp>
        <p:nvSpPr>
          <p:cNvPr id="64" name="Shape 61"/>
          <p:cNvSpPr/>
          <p:nvPr/>
        </p:nvSpPr>
        <p:spPr>
          <a:xfrm>
            <a:off x="8833104" y="5994806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5" name="Text 62"/>
          <p:cNvSpPr/>
          <p:nvPr/>
        </p:nvSpPr>
        <p:spPr>
          <a:xfrm>
            <a:off x="8878824" y="5994806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Honey</a:t>
            </a:r>
            <a:endParaRPr lang="en-US" sz="760" dirty="0"/>
          </a:p>
        </p:txBody>
      </p:sp>
      <p:sp>
        <p:nvSpPr>
          <p:cNvPr id="66" name="Text 63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67" name="Text 64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Engineering, Minerals &amp; Gems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director level functions, 20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1E8A54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Eng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387852"/>
            <a:ext cx="0" cy="1225296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136392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E8A5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387852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136392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Mineral &amp; Gems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374904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E8A5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00050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374904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ENGINEERING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3794760" y="4361688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E8A5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3703320" y="4613148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3849624" y="4361688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HEAVY ENGINEERING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5742432" y="1490472"/>
            <a:ext cx="6099048" cy="5020056"/>
          </a:xfrm>
          <a:prstGeom prst="roundRect">
            <a:avLst>
              <a:gd name="adj" fmla="val 1093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Shape 25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Shape 26"/>
          <p:cNvSpPr/>
          <p:nvPr/>
        </p:nvSpPr>
        <p:spPr>
          <a:xfrm>
            <a:off x="5852160" y="1600200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0" name="Text 27"/>
          <p:cNvSpPr/>
          <p:nvPr/>
        </p:nvSpPr>
        <p:spPr>
          <a:xfrm>
            <a:off x="5897880" y="1600200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31" name="Shape 28"/>
          <p:cNvSpPr/>
          <p:nvPr/>
        </p:nvSpPr>
        <p:spPr>
          <a:xfrm>
            <a:off x="5852160" y="2088490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5897880" y="2088490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MARBLE</a:t>
            </a:r>
            <a:endParaRPr lang="en-US" sz="760" dirty="0"/>
          </a:p>
        </p:txBody>
      </p:sp>
      <p:sp>
        <p:nvSpPr>
          <p:cNvPr id="33" name="Shape 30"/>
          <p:cNvSpPr/>
          <p:nvPr/>
        </p:nvSpPr>
        <p:spPr>
          <a:xfrm>
            <a:off x="5852160" y="2576779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Text 31"/>
          <p:cNvSpPr/>
          <p:nvPr/>
        </p:nvSpPr>
        <p:spPr>
          <a:xfrm>
            <a:off x="5897880" y="2576779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GEMS &amp; JEWELERY</a:t>
            </a:r>
            <a:endParaRPr lang="en-US" sz="760" dirty="0"/>
          </a:p>
        </p:txBody>
      </p:sp>
      <p:sp>
        <p:nvSpPr>
          <p:cNvPr id="35" name="Shape 32"/>
          <p:cNvSpPr/>
          <p:nvPr/>
        </p:nvSpPr>
        <p:spPr>
          <a:xfrm>
            <a:off x="5852160" y="3065069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Text 33"/>
          <p:cNvSpPr/>
          <p:nvPr/>
        </p:nvSpPr>
        <p:spPr>
          <a:xfrm>
            <a:off x="5897880" y="3065069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PHARMACEUTICALS</a:t>
            </a:r>
            <a:endParaRPr lang="en-US" sz="760" dirty="0"/>
          </a:p>
        </p:txBody>
      </p:sp>
      <p:sp>
        <p:nvSpPr>
          <p:cNvPr id="37" name="Shape 34"/>
          <p:cNvSpPr/>
          <p:nvPr/>
        </p:nvSpPr>
        <p:spPr>
          <a:xfrm>
            <a:off x="5852160" y="355335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8" name="Text 35"/>
          <p:cNvSpPr/>
          <p:nvPr/>
        </p:nvSpPr>
        <p:spPr>
          <a:xfrm>
            <a:off x="5897880" y="355335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SURGICAL INSTRUMENTS</a:t>
            </a:r>
            <a:endParaRPr lang="en-US" sz="760" dirty="0"/>
          </a:p>
        </p:txBody>
      </p:sp>
      <p:sp>
        <p:nvSpPr>
          <p:cNvPr id="39" name="Shape 36"/>
          <p:cNvSpPr/>
          <p:nvPr/>
        </p:nvSpPr>
        <p:spPr>
          <a:xfrm>
            <a:off x="5852160" y="404164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0" name="Text 37"/>
          <p:cNvSpPr/>
          <p:nvPr/>
        </p:nvSpPr>
        <p:spPr>
          <a:xfrm>
            <a:off x="5897880" y="404164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MINERALS</a:t>
            </a:r>
            <a:endParaRPr lang="en-US" sz="760" dirty="0"/>
          </a:p>
        </p:txBody>
      </p:sp>
      <p:sp>
        <p:nvSpPr>
          <p:cNvPr id="41" name="Shape 38"/>
          <p:cNvSpPr/>
          <p:nvPr/>
        </p:nvSpPr>
        <p:spPr>
          <a:xfrm>
            <a:off x="5852160" y="452993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2" name="Text 39"/>
          <p:cNvSpPr/>
          <p:nvPr/>
        </p:nvSpPr>
        <p:spPr>
          <a:xfrm>
            <a:off x="5897880" y="452993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COSMETICS</a:t>
            </a:r>
            <a:endParaRPr lang="en-US" sz="760" dirty="0"/>
          </a:p>
        </p:txBody>
      </p:sp>
      <p:sp>
        <p:nvSpPr>
          <p:cNvPr id="43" name="Shape 40"/>
          <p:cNvSpPr/>
          <p:nvPr/>
        </p:nvSpPr>
        <p:spPr>
          <a:xfrm>
            <a:off x="5852160" y="5018227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4" name="Text 41"/>
          <p:cNvSpPr/>
          <p:nvPr/>
        </p:nvSpPr>
        <p:spPr>
          <a:xfrm>
            <a:off x="5897880" y="5018227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Home Appliances</a:t>
            </a:r>
            <a:endParaRPr lang="en-US" sz="760" dirty="0"/>
          </a:p>
        </p:txBody>
      </p:sp>
      <p:sp>
        <p:nvSpPr>
          <p:cNvPr id="45" name="Shape 42"/>
          <p:cNvSpPr/>
          <p:nvPr/>
        </p:nvSpPr>
        <p:spPr>
          <a:xfrm>
            <a:off x="5852160" y="5506517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6" name="Text 43"/>
          <p:cNvSpPr/>
          <p:nvPr/>
        </p:nvSpPr>
        <p:spPr>
          <a:xfrm>
            <a:off x="5897880" y="5506517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Safety Equipments</a:t>
            </a:r>
            <a:endParaRPr lang="en-US" sz="760" dirty="0"/>
          </a:p>
        </p:txBody>
      </p:sp>
      <p:sp>
        <p:nvSpPr>
          <p:cNvPr id="47" name="Shape 44"/>
          <p:cNvSpPr/>
          <p:nvPr/>
        </p:nvSpPr>
        <p:spPr>
          <a:xfrm>
            <a:off x="5852160" y="5994806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8" name="Text 45"/>
          <p:cNvSpPr/>
          <p:nvPr/>
        </p:nvSpPr>
        <p:spPr>
          <a:xfrm>
            <a:off x="5897880" y="5994806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RUBBER &amp; RUBBER MATERIALS</a:t>
            </a:r>
            <a:endParaRPr lang="en-US" sz="760" dirty="0"/>
          </a:p>
        </p:txBody>
      </p:sp>
      <p:sp>
        <p:nvSpPr>
          <p:cNvPr id="49" name="Shape 46"/>
          <p:cNvSpPr/>
          <p:nvPr/>
        </p:nvSpPr>
        <p:spPr>
          <a:xfrm>
            <a:off x="8833104" y="1600200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0" name="Text 47"/>
          <p:cNvSpPr/>
          <p:nvPr/>
        </p:nvSpPr>
        <p:spPr>
          <a:xfrm>
            <a:off x="8878824" y="1600200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High-end Electrical Machinery</a:t>
            </a:r>
            <a:endParaRPr lang="en-US" sz="760" dirty="0"/>
          </a:p>
        </p:txBody>
      </p:sp>
      <p:sp>
        <p:nvSpPr>
          <p:cNvPr id="51" name="Shape 48"/>
          <p:cNvSpPr/>
          <p:nvPr/>
        </p:nvSpPr>
        <p:spPr>
          <a:xfrm>
            <a:off x="8833104" y="2088490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2" name="Text 49"/>
          <p:cNvSpPr/>
          <p:nvPr/>
        </p:nvSpPr>
        <p:spPr>
          <a:xfrm>
            <a:off x="8878824" y="2088490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Sports goods &amp; Musical Instruments</a:t>
            </a:r>
            <a:endParaRPr lang="en-US" sz="760" dirty="0"/>
          </a:p>
        </p:txBody>
      </p:sp>
      <p:sp>
        <p:nvSpPr>
          <p:cNvPr id="53" name="Shape 50"/>
          <p:cNvSpPr/>
          <p:nvPr/>
        </p:nvSpPr>
        <p:spPr>
          <a:xfrm>
            <a:off x="8833104" y="2576779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4" name="Text 51"/>
          <p:cNvSpPr/>
          <p:nvPr/>
        </p:nvSpPr>
        <p:spPr>
          <a:xfrm>
            <a:off x="8878824" y="2576779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Cuttelry &amp; Cookware</a:t>
            </a:r>
            <a:endParaRPr lang="en-US" sz="760" dirty="0"/>
          </a:p>
        </p:txBody>
      </p:sp>
      <p:sp>
        <p:nvSpPr>
          <p:cNvPr id="55" name="Shape 52"/>
          <p:cNvSpPr/>
          <p:nvPr/>
        </p:nvSpPr>
        <p:spPr>
          <a:xfrm>
            <a:off x="8833104" y="3065069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6" name="Text 53"/>
          <p:cNvSpPr/>
          <p:nvPr/>
        </p:nvSpPr>
        <p:spPr>
          <a:xfrm>
            <a:off x="8878824" y="3065069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AUTOPARTS</a:t>
            </a:r>
            <a:endParaRPr lang="en-US" sz="760" dirty="0"/>
          </a:p>
        </p:txBody>
      </p:sp>
      <p:sp>
        <p:nvSpPr>
          <p:cNvPr id="57" name="Shape 54"/>
          <p:cNvSpPr/>
          <p:nvPr/>
        </p:nvSpPr>
        <p:spPr>
          <a:xfrm>
            <a:off x="8833104" y="355335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8" name="Text 55"/>
          <p:cNvSpPr/>
          <p:nvPr/>
        </p:nvSpPr>
        <p:spPr>
          <a:xfrm>
            <a:off x="8878824" y="355335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Plastic and Plastic Implants</a:t>
            </a:r>
            <a:endParaRPr lang="en-US" sz="760" dirty="0"/>
          </a:p>
        </p:txBody>
      </p:sp>
      <p:sp>
        <p:nvSpPr>
          <p:cNvPr id="59" name="Shape 56"/>
          <p:cNvSpPr/>
          <p:nvPr/>
        </p:nvSpPr>
        <p:spPr>
          <a:xfrm>
            <a:off x="8833104" y="404164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0" name="Text 57"/>
          <p:cNvSpPr/>
          <p:nvPr/>
        </p:nvSpPr>
        <p:spPr>
          <a:xfrm>
            <a:off x="8878824" y="404164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Furniture &amp; Matress</a:t>
            </a:r>
            <a:endParaRPr lang="en-US" sz="760" dirty="0"/>
          </a:p>
        </p:txBody>
      </p:sp>
      <p:sp>
        <p:nvSpPr>
          <p:cNvPr id="61" name="Shape 58"/>
          <p:cNvSpPr/>
          <p:nvPr/>
        </p:nvSpPr>
        <p:spPr>
          <a:xfrm>
            <a:off x="8833104" y="4529938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2" name="Text 59"/>
          <p:cNvSpPr/>
          <p:nvPr/>
        </p:nvSpPr>
        <p:spPr>
          <a:xfrm>
            <a:off x="8878824" y="4529938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Construction Material</a:t>
            </a:r>
            <a:endParaRPr lang="en-US" sz="760" dirty="0"/>
          </a:p>
        </p:txBody>
      </p:sp>
      <p:sp>
        <p:nvSpPr>
          <p:cNvPr id="63" name="Shape 60"/>
          <p:cNvSpPr/>
          <p:nvPr/>
        </p:nvSpPr>
        <p:spPr>
          <a:xfrm>
            <a:off x="8833104" y="5018227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4" name="Text 61"/>
          <p:cNvSpPr/>
          <p:nvPr/>
        </p:nvSpPr>
        <p:spPr>
          <a:xfrm>
            <a:off x="8878824" y="5018227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STATIONARY, PAPER BOARDS AND PACKAGING MATERIALS</a:t>
            </a:r>
            <a:endParaRPr lang="en-US" sz="760" dirty="0"/>
          </a:p>
        </p:txBody>
      </p:sp>
      <p:sp>
        <p:nvSpPr>
          <p:cNvPr id="65" name="Shape 62"/>
          <p:cNvSpPr/>
          <p:nvPr/>
        </p:nvSpPr>
        <p:spPr>
          <a:xfrm>
            <a:off x="8833104" y="5506517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6" name="Text 63"/>
          <p:cNvSpPr/>
          <p:nvPr/>
        </p:nvSpPr>
        <p:spPr>
          <a:xfrm>
            <a:off x="8878824" y="5506517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CHEMICALS</a:t>
            </a:r>
            <a:endParaRPr lang="en-US" sz="760" dirty="0"/>
          </a:p>
        </p:txBody>
      </p:sp>
      <p:sp>
        <p:nvSpPr>
          <p:cNvPr id="67" name="Shape 64"/>
          <p:cNvSpPr/>
          <p:nvPr/>
        </p:nvSpPr>
        <p:spPr>
          <a:xfrm>
            <a:off x="8833104" y="5994806"/>
            <a:ext cx="2898648" cy="405994"/>
          </a:xfrm>
          <a:prstGeom prst="roundRect">
            <a:avLst>
              <a:gd name="adj" fmla="val 11261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68" name="Text 65"/>
          <p:cNvSpPr/>
          <p:nvPr/>
        </p:nvSpPr>
        <p:spPr>
          <a:xfrm>
            <a:off x="8878824" y="5994806"/>
            <a:ext cx="280720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AGRICULRURE MACHINERY &amp; IMPLEMENTS</a:t>
            </a:r>
            <a:endParaRPr lang="en-US" sz="760" dirty="0"/>
          </a:p>
        </p:txBody>
      </p:sp>
      <p:sp>
        <p:nvSpPr>
          <p:cNvPr id="69" name="Text 66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70" name="Text 67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Textiles &amp; Leather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director level functions, 10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1E8A54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DG-T &amp; L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387852"/>
            <a:ext cx="0" cy="1225296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136392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E8A5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387852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136392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Textiles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374904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E8A5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00050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374904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Added Textile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3794760" y="4361688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E8A5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3703320" y="4613148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3849624" y="4361688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Leather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5742432" y="2583180"/>
            <a:ext cx="6099048" cy="2834640"/>
          </a:xfrm>
          <a:prstGeom prst="roundRect">
            <a:avLst>
              <a:gd name="adj" fmla="val 1935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Shape 25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Shape 26"/>
          <p:cNvSpPr/>
          <p:nvPr/>
        </p:nvSpPr>
        <p:spPr>
          <a:xfrm>
            <a:off x="5852160" y="269290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0" name="Text 27"/>
          <p:cNvSpPr/>
          <p:nvPr/>
        </p:nvSpPr>
        <p:spPr>
          <a:xfrm>
            <a:off x="5897880" y="269290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31" name="Shape 28"/>
          <p:cNvSpPr/>
          <p:nvPr/>
        </p:nvSpPr>
        <p:spPr>
          <a:xfrm>
            <a:off x="5852160" y="323240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5897880" y="323240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COTTON YARN FABRIC</a:t>
            </a:r>
            <a:endParaRPr lang="en-US" sz="760" dirty="0"/>
          </a:p>
        </p:txBody>
      </p:sp>
      <p:sp>
        <p:nvSpPr>
          <p:cNvPr id="33" name="Shape 30"/>
          <p:cNvSpPr/>
          <p:nvPr/>
        </p:nvSpPr>
        <p:spPr>
          <a:xfrm>
            <a:off x="5852160" y="377190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Text 31"/>
          <p:cNvSpPr/>
          <p:nvPr/>
        </p:nvSpPr>
        <p:spPr>
          <a:xfrm>
            <a:off x="5897880" y="377190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HOME TEXTILE TOWELS</a:t>
            </a:r>
            <a:endParaRPr lang="en-US" sz="760" dirty="0"/>
          </a:p>
        </p:txBody>
      </p:sp>
      <p:sp>
        <p:nvSpPr>
          <p:cNvPr id="35" name="Shape 32"/>
          <p:cNvSpPr/>
          <p:nvPr/>
        </p:nvSpPr>
        <p:spPr>
          <a:xfrm>
            <a:off x="5852160" y="431139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Text 33"/>
          <p:cNvSpPr/>
          <p:nvPr/>
        </p:nvSpPr>
        <p:spPr>
          <a:xfrm>
            <a:off x="5897880" y="431139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READT MADE GARMENTS</a:t>
            </a:r>
            <a:endParaRPr lang="en-US" sz="760" dirty="0"/>
          </a:p>
        </p:txBody>
      </p:sp>
      <p:sp>
        <p:nvSpPr>
          <p:cNvPr id="37" name="Shape 34"/>
          <p:cNvSpPr/>
          <p:nvPr/>
        </p:nvSpPr>
        <p:spPr>
          <a:xfrm>
            <a:off x="5852160" y="485089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8" name="Text 35"/>
          <p:cNvSpPr/>
          <p:nvPr/>
        </p:nvSpPr>
        <p:spPr>
          <a:xfrm>
            <a:off x="5897880" y="485089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CARPETS</a:t>
            </a:r>
            <a:endParaRPr lang="en-US" sz="760" dirty="0"/>
          </a:p>
        </p:txBody>
      </p:sp>
      <p:sp>
        <p:nvSpPr>
          <p:cNvPr id="39" name="Shape 36"/>
          <p:cNvSpPr/>
          <p:nvPr/>
        </p:nvSpPr>
        <p:spPr>
          <a:xfrm>
            <a:off x="8833104" y="269290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0" name="Text 37"/>
          <p:cNvSpPr/>
          <p:nvPr/>
        </p:nvSpPr>
        <p:spPr>
          <a:xfrm>
            <a:off x="8878824" y="269290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HIGH END FASHION GARMENTS</a:t>
            </a:r>
            <a:endParaRPr lang="en-US" sz="760" dirty="0"/>
          </a:p>
        </p:txBody>
      </p:sp>
      <p:sp>
        <p:nvSpPr>
          <p:cNvPr id="41" name="Shape 38"/>
          <p:cNvSpPr/>
          <p:nvPr/>
        </p:nvSpPr>
        <p:spPr>
          <a:xfrm>
            <a:off x="8833104" y="323240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2" name="Text 39"/>
          <p:cNvSpPr/>
          <p:nvPr/>
        </p:nvSpPr>
        <p:spPr>
          <a:xfrm>
            <a:off x="8878824" y="323240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SPORTS WEAR, PPE. GLOVES</a:t>
            </a:r>
            <a:endParaRPr lang="en-US" sz="760" dirty="0"/>
          </a:p>
        </p:txBody>
      </p:sp>
      <p:sp>
        <p:nvSpPr>
          <p:cNvPr id="43" name="Shape 40"/>
          <p:cNvSpPr/>
          <p:nvPr/>
        </p:nvSpPr>
        <p:spPr>
          <a:xfrm>
            <a:off x="8833104" y="377190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4" name="Text 41"/>
          <p:cNvSpPr/>
          <p:nvPr/>
        </p:nvSpPr>
        <p:spPr>
          <a:xfrm>
            <a:off x="8878824" y="377190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FINISHED LEATHER, ARTICLES OF LEATHER</a:t>
            </a:r>
            <a:endParaRPr lang="en-US" sz="760" dirty="0"/>
          </a:p>
        </p:txBody>
      </p:sp>
      <p:sp>
        <p:nvSpPr>
          <p:cNvPr id="45" name="Shape 42"/>
          <p:cNvSpPr/>
          <p:nvPr/>
        </p:nvSpPr>
        <p:spPr>
          <a:xfrm>
            <a:off x="8833104" y="431139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6" name="Text 43"/>
          <p:cNvSpPr/>
          <p:nvPr/>
        </p:nvSpPr>
        <p:spPr>
          <a:xfrm>
            <a:off x="8878824" y="431139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FOOTWEAR</a:t>
            </a:r>
            <a:endParaRPr lang="en-US" sz="760" dirty="0"/>
          </a:p>
        </p:txBody>
      </p:sp>
      <p:sp>
        <p:nvSpPr>
          <p:cNvPr id="47" name="Shape 44"/>
          <p:cNvSpPr/>
          <p:nvPr/>
        </p:nvSpPr>
        <p:spPr>
          <a:xfrm>
            <a:off x="8833104" y="485089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8" name="Text 45"/>
          <p:cNvSpPr/>
          <p:nvPr/>
        </p:nvSpPr>
        <p:spPr>
          <a:xfrm>
            <a:off x="8878824" y="485089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PPE. GLOVES</a:t>
            </a:r>
            <a:endParaRPr lang="en-US" sz="760" dirty="0"/>
          </a:p>
        </p:txBody>
      </p:sp>
      <p:sp>
        <p:nvSpPr>
          <p:cNvPr id="49" name="Text 46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50" name="Text 47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Services &amp; E-commerce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director level functions, 11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1E8A54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1E8A54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SERVICES &amp; E-commerce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694176"/>
            <a:ext cx="0" cy="612648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442716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E8A5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694176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442716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4055364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E8A54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306824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4055364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Ecommerce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5742432" y="2313432"/>
            <a:ext cx="6099048" cy="3374136"/>
          </a:xfrm>
          <a:prstGeom prst="roundRect">
            <a:avLst>
              <a:gd name="adj" fmla="val 1626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Shape 23"/>
          <p:cNvSpPr/>
          <p:nvPr/>
        </p:nvSpPr>
        <p:spPr>
          <a:xfrm>
            <a:off x="5852160" y="242316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7" name="Text 24"/>
          <p:cNvSpPr/>
          <p:nvPr/>
        </p:nvSpPr>
        <p:spPr>
          <a:xfrm>
            <a:off x="5897880" y="242316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28" name="Shape 25"/>
          <p:cNvSpPr/>
          <p:nvPr/>
        </p:nvSpPr>
        <p:spPr>
          <a:xfrm>
            <a:off x="5852160" y="296265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Text 26"/>
          <p:cNvSpPr/>
          <p:nvPr/>
        </p:nvSpPr>
        <p:spPr>
          <a:xfrm>
            <a:off x="5897880" y="296265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IT</a:t>
            </a:r>
            <a:endParaRPr lang="en-US" sz="760" dirty="0"/>
          </a:p>
        </p:txBody>
      </p:sp>
      <p:sp>
        <p:nvSpPr>
          <p:cNvPr id="30" name="Shape 27"/>
          <p:cNvSpPr/>
          <p:nvPr/>
        </p:nvSpPr>
        <p:spPr>
          <a:xfrm>
            <a:off x="5852160" y="350215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1" name="Text 28"/>
          <p:cNvSpPr/>
          <p:nvPr/>
        </p:nvSpPr>
        <p:spPr>
          <a:xfrm>
            <a:off x="5897880" y="350215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ECOMMERCE</a:t>
            </a:r>
            <a:endParaRPr lang="en-US" sz="760" dirty="0"/>
          </a:p>
        </p:txBody>
      </p:sp>
      <p:sp>
        <p:nvSpPr>
          <p:cNvPr id="32" name="Shape 29"/>
          <p:cNvSpPr/>
          <p:nvPr/>
        </p:nvSpPr>
        <p:spPr>
          <a:xfrm>
            <a:off x="5852160" y="404164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3" name="Text 30"/>
          <p:cNvSpPr/>
          <p:nvPr/>
        </p:nvSpPr>
        <p:spPr>
          <a:xfrm>
            <a:off x="5897880" y="404164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IT-ES</a:t>
            </a:r>
            <a:endParaRPr lang="en-US" sz="760" dirty="0"/>
          </a:p>
        </p:txBody>
      </p:sp>
      <p:sp>
        <p:nvSpPr>
          <p:cNvPr id="34" name="Shape 31"/>
          <p:cNvSpPr/>
          <p:nvPr/>
        </p:nvSpPr>
        <p:spPr>
          <a:xfrm>
            <a:off x="5852160" y="458114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5" name="Text 32"/>
          <p:cNvSpPr/>
          <p:nvPr/>
        </p:nvSpPr>
        <p:spPr>
          <a:xfrm>
            <a:off x="5897880" y="458114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TOURISM NORTH</a:t>
            </a:r>
            <a:endParaRPr lang="en-US" sz="760" dirty="0"/>
          </a:p>
        </p:txBody>
      </p:sp>
      <p:sp>
        <p:nvSpPr>
          <p:cNvPr id="36" name="Shape 33"/>
          <p:cNvSpPr/>
          <p:nvPr/>
        </p:nvSpPr>
        <p:spPr>
          <a:xfrm>
            <a:off x="5852160" y="512064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7" name="Text 34"/>
          <p:cNvSpPr/>
          <p:nvPr/>
        </p:nvSpPr>
        <p:spPr>
          <a:xfrm>
            <a:off x="5897880" y="512064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TOURISM SOUTH</a:t>
            </a:r>
            <a:endParaRPr lang="en-US" sz="760" dirty="0"/>
          </a:p>
        </p:txBody>
      </p:sp>
      <p:sp>
        <p:nvSpPr>
          <p:cNvPr id="38" name="Shape 35"/>
          <p:cNvSpPr/>
          <p:nvPr/>
        </p:nvSpPr>
        <p:spPr>
          <a:xfrm>
            <a:off x="8833104" y="242316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9" name="Text 36"/>
          <p:cNvSpPr/>
          <p:nvPr/>
        </p:nvSpPr>
        <p:spPr>
          <a:xfrm>
            <a:off x="8878824" y="242316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ECOMMERCE-REGULATORY FRAMEWORK</a:t>
            </a:r>
            <a:endParaRPr lang="en-US" sz="760" dirty="0"/>
          </a:p>
        </p:txBody>
      </p:sp>
      <p:sp>
        <p:nvSpPr>
          <p:cNvPr id="40" name="Shape 37"/>
          <p:cNvSpPr/>
          <p:nvPr/>
        </p:nvSpPr>
        <p:spPr>
          <a:xfrm>
            <a:off x="8833104" y="296265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1" name="Text 38"/>
          <p:cNvSpPr/>
          <p:nvPr/>
        </p:nvSpPr>
        <p:spPr>
          <a:xfrm>
            <a:off x="8878824" y="296265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TRANSPORT &amp; LOGISICS</a:t>
            </a:r>
            <a:endParaRPr lang="en-US" sz="760" dirty="0"/>
          </a:p>
        </p:txBody>
      </p:sp>
      <p:sp>
        <p:nvSpPr>
          <p:cNvPr id="42" name="Shape 39"/>
          <p:cNvSpPr/>
          <p:nvPr/>
        </p:nvSpPr>
        <p:spPr>
          <a:xfrm>
            <a:off x="8833104" y="350215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3" name="Text 40"/>
          <p:cNvSpPr/>
          <p:nvPr/>
        </p:nvSpPr>
        <p:spPr>
          <a:xfrm>
            <a:off x="8878824" y="350215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HOTEL &amp; Halal Services</a:t>
            </a:r>
            <a:endParaRPr lang="en-US" sz="760" dirty="0"/>
          </a:p>
        </p:txBody>
      </p:sp>
      <p:sp>
        <p:nvSpPr>
          <p:cNvPr id="44" name="Shape 41"/>
          <p:cNvSpPr/>
          <p:nvPr/>
        </p:nvSpPr>
        <p:spPr>
          <a:xfrm>
            <a:off x="8833104" y="404164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5" name="Text 42"/>
          <p:cNvSpPr/>
          <p:nvPr/>
        </p:nvSpPr>
        <p:spPr>
          <a:xfrm>
            <a:off x="8878824" y="404164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BANKING &amp; INSURANCE</a:t>
            </a:r>
            <a:endParaRPr lang="en-US" sz="760" dirty="0"/>
          </a:p>
        </p:txBody>
      </p:sp>
      <p:sp>
        <p:nvSpPr>
          <p:cNvPr id="46" name="Shape 43"/>
          <p:cNvSpPr/>
          <p:nvPr/>
        </p:nvSpPr>
        <p:spPr>
          <a:xfrm>
            <a:off x="8833104" y="458114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7" name="Text 44"/>
          <p:cNvSpPr/>
          <p:nvPr/>
        </p:nvSpPr>
        <p:spPr>
          <a:xfrm>
            <a:off x="8878824" y="458114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CONSTRUCTION SERVICES</a:t>
            </a:r>
            <a:endParaRPr lang="en-US" sz="760" dirty="0"/>
          </a:p>
        </p:txBody>
      </p:sp>
      <p:sp>
        <p:nvSpPr>
          <p:cNvPr id="48" name="Text 45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49" name="Text 46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IMD-I — Americas &amp; Europe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director level functions, 9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1CA0A6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1CA0A6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DG-IMD-I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694176"/>
            <a:ext cx="0" cy="612648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442716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CA0A6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694176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442716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Americas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4055364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CA0A6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306824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4055364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5742432" y="1504188"/>
            <a:ext cx="6099048" cy="4992624"/>
          </a:xfrm>
          <a:prstGeom prst="roundRect">
            <a:avLst>
              <a:gd name="adj" fmla="val 1099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Shape 23"/>
          <p:cNvSpPr/>
          <p:nvPr/>
        </p:nvSpPr>
        <p:spPr>
          <a:xfrm>
            <a:off x="5852160" y="1613916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7" name="Text 24"/>
          <p:cNvSpPr/>
          <p:nvPr/>
        </p:nvSpPr>
        <p:spPr>
          <a:xfrm>
            <a:off x="5897880" y="1613916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28" name="Shape 25"/>
          <p:cNvSpPr/>
          <p:nvPr/>
        </p:nvSpPr>
        <p:spPr>
          <a:xfrm>
            <a:off x="5852160" y="2153412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Text 26"/>
          <p:cNvSpPr/>
          <p:nvPr/>
        </p:nvSpPr>
        <p:spPr>
          <a:xfrm>
            <a:off x="5897880" y="2153412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EU I</a:t>
            </a:r>
            <a:endParaRPr lang="en-US" sz="760" dirty="0"/>
          </a:p>
        </p:txBody>
      </p:sp>
      <p:sp>
        <p:nvSpPr>
          <p:cNvPr id="30" name="Shape 27"/>
          <p:cNvSpPr/>
          <p:nvPr/>
        </p:nvSpPr>
        <p:spPr>
          <a:xfrm>
            <a:off x="5852160" y="2692908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1" name="Text 28"/>
          <p:cNvSpPr/>
          <p:nvPr/>
        </p:nvSpPr>
        <p:spPr>
          <a:xfrm>
            <a:off x="5897880" y="2692908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EU-II</a:t>
            </a:r>
            <a:endParaRPr lang="en-US" sz="760" dirty="0"/>
          </a:p>
        </p:txBody>
      </p:sp>
      <p:sp>
        <p:nvSpPr>
          <p:cNvPr id="32" name="Shape 29"/>
          <p:cNvSpPr/>
          <p:nvPr/>
        </p:nvSpPr>
        <p:spPr>
          <a:xfrm>
            <a:off x="5852160" y="3232404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3" name="Text 30"/>
          <p:cNvSpPr/>
          <p:nvPr/>
        </p:nvSpPr>
        <p:spPr>
          <a:xfrm>
            <a:off x="5897880" y="3232404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North America</a:t>
            </a:r>
            <a:endParaRPr lang="en-US" sz="760" dirty="0"/>
          </a:p>
        </p:txBody>
      </p:sp>
      <p:sp>
        <p:nvSpPr>
          <p:cNvPr id="34" name="Shape 31"/>
          <p:cNvSpPr/>
          <p:nvPr/>
        </p:nvSpPr>
        <p:spPr>
          <a:xfrm>
            <a:off x="5852160" y="3771900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5" name="Text 32"/>
          <p:cNvSpPr/>
          <p:nvPr/>
        </p:nvSpPr>
        <p:spPr>
          <a:xfrm>
            <a:off x="5897880" y="3771900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South America</a:t>
            </a:r>
            <a:endParaRPr lang="en-US" sz="760" dirty="0"/>
          </a:p>
        </p:txBody>
      </p:sp>
      <p:sp>
        <p:nvSpPr>
          <p:cNvPr id="36" name="Shape 33"/>
          <p:cNvSpPr/>
          <p:nvPr/>
        </p:nvSpPr>
        <p:spPr>
          <a:xfrm>
            <a:off x="5852160" y="4311396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7" name="Text 34"/>
          <p:cNvSpPr/>
          <p:nvPr/>
        </p:nvSpPr>
        <p:spPr>
          <a:xfrm>
            <a:off x="5897880" y="4311396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EU-III</a:t>
            </a:r>
            <a:endParaRPr lang="en-US" sz="760" dirty="0"/>
          </a:p>
        </p:txBody>
      </p:sp>
      <p:sp>
        <p:nvSpPr>
          <p:cNvPr id="38" name="Shape 35"/>
          <p:cNvSpPr/>
          <p:nvPr/>
        </p:nvSpPr>
        <p:spPr>
          <a:xfrm>
            <a:off x="5852160" y="4850892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9" name="Text 36"/>
          <p:cNvSpPr/>
          <p:nvPr/>
        </p:nvSpPr>
        <p:spPr>
          <a:xfrm>
            <a:off x="5897880" y="4850892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AMERICA-III</a:t>
            </a:r>
            <a:endParaRPr lang="en-US" sz="760" dirty="0"/>
          </a:p>
        </p:txBody>
      </p:sp>
      <p:sp>
        <p:nvSpPr>
          <p:cNvPr id="40" name="Shape 37"/>
          <p:cNvSpPr/>
          <p:nvPr/>
        </p:nvSpPr>
        <p:spPr>
          <a:xfrm>
            <a:off x="5852160" y="5390388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1" name="Text 38"/>
          <p:cNvSpPr/>
          <p:nvPr/>
        </p:nvSpPr>
        <p:spPr>
          <a:xfrm>
            <a:off x="5897880" y="5390388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Brazil</a:t>
            </a:r>
            <a:endParaRPr lang="en-US" sz="760" dirty="0"/>
          </a:p>
        </p:txBody>
      </p:sp>
      <p:sp>
        <p:nvSpPr>
          <p:cNvPr id="42" name="Shape 39"/>
          <p:cNvSpPr/>
          <p:nvPr/>
        </p:nvSpPr>
        <p:spPr>
          <a:xfrm>
            <a:off x="5852160" y="5929884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3" name="Text 40"/>
          <p:cNvSpPr/>
          <p:nvPr/>
        </p:nvSpPr>
        <p:spPr>
          <a:xfrm>
            <a:off x="5897880" y="5929884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Mexico</a:t>
            </a:r>
            <a:endParaRPr lang="en-US" sz="760" dirty="0"/>
          </a:p>
        </p:txBody>
      </p:sp>
      <p:sp>
        <p:nvSpPr>
          <p:cNvPr id="44" name="Text 41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45" name="Text 42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IMD-II — China, East Asia, SAFTA &amp; Oceania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director level functions, 13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1CA0A6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1CA0A6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DG-IMD-II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387852"/>
            <a:ext cx="0" cy="1225296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136392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CA0A6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387852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136392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China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374904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CA0A6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00050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374904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 Asia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3794760" y="4361688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CA0A6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3703320" y="4613148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3849624" y="4361688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SAFTA &amp; Oceania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5742432" y="2043684"/>
            <a:ext cx="6099048" cy="3913632"/>
          </a:xfrm>
          <a:prstGeom prst="roundRect">
            <a:avLst>
              <a:gd name="adj" fmla="val 1402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Shape 25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Shape 26"/>
          <p:cNvSpPr/>
          <p:nvPr/>
        </p:nvSpPr>
        <p:spPr>
          <a:xfrm>
            <a:off x="5852160" y="215341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0" name="Text 27"/>
          <p:cNvSpPr/>
          <p:nvPr/>
        </p:nvSpPr>
        <p:spPr>
          <a:xfrm>
            <a:off x="5897880" y="215341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31" name="Shape 28"/>
          <p:cNvSpPr/>
          <p:nvPr/>
        </p:nvSpPr>
        <p:spPr>
          <a:xfrm>
            <a:off x="5852160" y="269290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5897880" y="269290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China-I</a:t>
            </a:r>
            <a:endParaRPr lang="en-US" sz="760" dirty="0"/>
          </a:p>
        </p:txBody>
      </p:sp>
      <p:sp>
        <p:nvSpPr>
          <p:cNvPr id="33" name="Shape 30"/>
          <p:cNvSpPr/>
          <p:nvPr/>
        </p:nvSpPr>
        <p:spPr>
          <a:xfrm>
            <a:off x="5852160" y="323240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Text 31"/>
          <p:cNvSpPr/>
          <p:nvPr/>
        </p:nvSpPr>
        <p:spPr>
          <a:xfrm>
            <a:off x="5897880" y="323240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China-II</a:t>
            </a:r>
            <a:endParaRPr lang="en-US" sz="760" dirty="0"/>
          </a:p>
        </p:txBody>
      </p:sp>
      <p:sp>
        <p:nvSpPr>
          <p:cNvPr id="35" name="Shape 32"/>
          <p:cNvSpPr/>
          <p:nvPr/>
        </p:nvSpPr>
        <p:spPr>
          <a:xfrm>
            <a:off x="5852160" y="377190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Text 33"/>
          <p:cNvSpPr/>
          <p:nvPr/>
        </p:nvSpPr>
        <p:spPr>
          <a:xfrm>
            <a:off x="5897880" y="377190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China-III</a:t>
            </a:r>
            <a:endParaRPr lang="en-US" sz="760" dirty="0"/>
          </a:p>
        </p:txBody>
      </p:sp>
      <p:sp>
        <p:nvSpPr>
          <p:cNvPr id="37" name="Shape 34"/>
          <p:cNvSpPr/>
          <p:nvPr/>
        </p:nvSpPr>
        <p:spPr>
          <a:xfrm>
            <a:off x="5852160" y="431139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8" name="Text 35"/>
          <p:cNvSpPr/>
          <p:nvPr/>
        </p:nvSpPr>
        <p:spPr>
          <a:xfrm>
            <a:off x="5897880" y="431139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East Asia</a:t>
            </a:r>
            <a:endParaRPr lang="en-US" sz="760" dirty="0"/>
          </a:p>
        </p:txBody>
      </p:sp>
      <p:sp>
        <p:nvSpPr>
          <p:cNvPr id="39" name="Shape 36"/>
          <p:cNvSpPr/>
          <p:nvPr/>
        </p:nvSpPr>
        <p:spPr>
          <a:xfrm>
            <a:off x="5852160" y="485089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0" name="Text 37"/>
          <p:cNvSpPr/>
          <p:nvPr/>
        </p:nvSpPr>
        <p:spPr>
          <a:xfrm>
            <a:off x="5897880" y="485089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Australia</a:t>
            </a:r>
            <a:endParaRPr lang="en-US" sz="760" dirty="0"/>
          </a:p>
        </p:txBody>
      </p:sp>
      <p:sp>
        <p:nvSpPr>
          <p:cNvPr id="41" name="Shape 38"/>
          <p:cNvSpPr/>
          <p:nvPr/>
        </p:nvSpPr>
        <p:spPr>
          <a:xfrm>
            <a:off x="5852160" y="539038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2" name="Text 39"/>
          <p:cNvSpPr/>
          <p:nvPr/>
        </p:nvSpPr>
        <p:spPr>
          <a:xfrm>
            <a:off x="5897880" y="539038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Afghanistan</a:t>
            </a:r>
            <a:endParaRPr lang="en-US" sz="760" dirty="0"/>
          </a:p>
        </p:txBody>
      </p:sp>
      <p:sp>
        <p:nvSpPr>
          <p:cNvPr id="43" name="Shape 40"/>
          <p:cNvSpPr/>
          <p:nvPr/>
        </p:nvSpPr>
        <p:spPr>
          <a:xfrm>
            <a:off x="8833104" y="215341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4" name="Text 41"/>
          <p:cNvSpPr/>
          <p:nvPr/>
        </p:nvSpPr>
        <p:spPr>
          <a:xfrm>
            <a:off x="8878824" y="215341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Indonesia</a:t>
            </a:r>
            <a:endParaRPr lang="en-US" sz="760" dirty="0"/>
          </a:p>
        </p:txBody>
      </p:sp>
      <p:sp>
        <p:nvSpPr>
          <p:cNvPr id="45" name="Shape 42"/>
          <p:cNvSpPr/>
          <p:nvPr/>
        </p:nvSpPr>
        <p:spPr>
          <a:xfrm>
            <a:off x="8833104" y="269290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6" name="Text 43"/>
          <p:cNvSpPr/>
          <p:nvPr/>
        </p:nvSpPr>
        <p:spPr>
          <a:xfrm>
            <a:off x="8878824" y="269290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Malyaisa</a:t>
            </a:r>
            <a:endParaRPr lang="en-US" sz="760" dirty="0"/>
          </a:p>
        </p:txBody>
      </p:sp>
      <p:sp>
        <p:nvSpPr>
          <p:cNvPr id="47" name="Shape 44"/>
          <p:cNvSpPr/>
          <p:nvPr/>
        </p:nvSpPr>
        <p:spPr>
          <a:xfrm>
            <a:off x="8833104" y="323240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8" name="Text 45"/>
          <p:cNvSpPr/>
          <p:nvPr/>
        </p:nvSpPr>
        <p:spPr>
          <a:xfrm>
            <a:off x="8878824" y="323240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SAFTA</a:t>
            </a:r>
            <a:endParaRPr lang="en-US" sz="760" dirty="0"/>
          </a:p>
        </p:txBody>
      </p:sp>
      <p:sp>
        <p:nvSpPr>
          <p:cNvPr id="49" name="Shape 46"/>
          <p:cNvSpPr/>
          <p:nvPr/>
        </p:nvSpPr>
        <p:spPr>
          <a:xfrm>
            <a:off x="8833104" y="377190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0" name="Text 47"/>
          <p:cNvSpPr/>
          <p:nvPr/>
        </p:nvSpPr>
        <p:spPr>
          <a:xfrm>
            <a:off x="8878824" y="377190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Oceania</a:t>
            </a:r>
            <a:endParaRPr lang="en-US" sz="760" dirty="0"/>
          </a:p>
        </p:txBody>
      </p:sp>
      <p:sp>
        <p:nvSpPr>
          <p:cNvPr id="51" name="Shape 48"/>
          <p:cNvSpPr/>
          <p:nvPr/>
        </p:nvSpPr>
        <p:spPr>
          <a:xfrm>
            <a:off x="8833104" y="431139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2" name="Text 49"/>
          <p:cNvSpPr/>
          <p:nvPr/>
        </p:nvSpPr>
        <p:spPr>
          <a:xfrm>
            <a:off x="8878824" y="431139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Japan</a:t>
            </a:r>
            <a:endParaRPr lang="en-US" sz="760" dirty="0"/>
          </a:p>
        </p:txBody>
      </p:sp>
      <p:sp>
        <p:nvSpPr>
          <p:cNvPr id="53" name="Shape 50"/>
          <p:cNvSpPr/>
          <p:nvPr/>
        </p:nvSpPr>
        <p:spPr>
          <a:xfrm>
            <a:off x="8833104" y="485089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4" name="Text 51"/>
          <p:cNvSpPr/>
          <p:nvPr/>
        </p:nvSpPr>
        <p:spPr>
          <a:xfrm>
            <a:off x="8878824" y="485089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Iran</a:t>
            </a:r>
            <a:endParaRPr lang="en-US" sz="760" dirty="0"/>
          </a:p>
        </p:txBody>
      </p:sp>
      <p:sp>
        <p:nvSpPr>
          <p:cNvPr id="55" name="Text 52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56" name="Text 53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IMD-III — CIS, ECO, Georgia, Russia &amp; Ukraine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director level functions, 9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1CA0A6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1CA0A6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IMD-III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387852"/>
            <a:ext cx="0" cy="1225296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136392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CA0A6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387852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136392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374904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CA0A6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00050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374904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3794760" y="4361688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CA0A6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3703320" y="4613148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3849624" y="4361688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Georgia, Russia, Ukraine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5742432" y="1504188"/>
            <a:ext cx="6099048" cy="4992624"/>
          </a:xfrm>
          <a:prstGeom prst="roundRect">
            <a:avLst>
              <a:gd name="adj" fmla="val 1099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Shape 25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Shape 26"/>
          <p:cNvSpPr/>
          <p:nvPr/>
        </p:nvSpPr>
        <p:spPr>
          <a:xfrm>
            <a:off x="5852160" y="1613916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0" name="Text 27"/>
          <p:cNvSpPr/>
          <p:nvPr/>
        </p:nvSpPr>
        <p:spPr>
          <a:xfrm>
            <a:off x="5897880" y="1613916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31" name="Shape 28"/>
          <p:cNvSpPr/>
          <p:nvPr/>
        </p:nvSpPr>
        <p:spPr>
          <a:xfrm>
            <a:off x="5852160" y="2153412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5897880" y="2153412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Uzbekistan</a:t>
            </a:r>
            <a:endParaRPr lang="en-US" sz="760" dirty="0"/>
          </a:p>
        </p:txBody>
      </p:sp>
      <p:sp>
        <p:nvSpPr>
          <p:cNvPr id="33" name="Shape 30"/>
          <p:cNvSpPr/>
          <p:nvPr/>
        </p:nvSpPr>
        <p:spPr>
          <a:xfrm>
            <a:off x="5852160" y="2692908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Text 31"/>
          <p:cNvSpPr/>
          <p:nvPr/>
        </p:nvSpPr>
        <p:spPr>
          <a:xfrm>
            <a:off x="5897880" y="2692908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Kazakhstan</a:t>
            </a:r>
            <a:endParaRPr lang="en-US" sz="760" dirty="0"/>
          </a:p>
        </p:txBody>
      </p:sp>
      <p:sp>
        <p:nvSpPr>
          <p:cNvPr id="35" name="Shape 32"/>
          <p:cNvSpPr/>
          <p:nvPr/>
        </p:nvSpPr>
        <p:spPr>
          <a:xfrm>
            <a:off x="5852160" y="3232404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Text 33"/>
          <p:cNvSpPr/>
          <p:nvPr/>
        </p:nvSpPr>
        <p:spPr>
          <a:xfrm>
            <a:off x="5897880" y="3232404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Russia</a:t>
            </a:r>
            <a:endParaRPr lang="en-US" sz="760" dirty="0"/>
          </a:p>
        </p:txBody>
      </p:sp>
      <p:sp>
        <p:nvSpPr>
          <p:cNvPr id="37" name="Shape 34"/>
          <p:cNvSpPr/>
          <p:nvPr/>
        </p:nvSpPr>
        <p:spPr>
          <a:xfrm>
            <a:off x="5852160" y="3771900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8" name="Text 35"/>
          <p:cNvSpPr/>
          <p:nvPr/>
        </p:nvSpPr>
        <p:spPr>
          <a:xfrm>
            <a:off x="5897880" y="3771900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Tajikistan</a:t>
            </a:r>
            <a:endParaRPr lang="en-US" sz="760" dirty="0"/>
          </a:p>
        </p:txBody>
      </p:sp>
      <p:sp>
        <p:nvSpPr>
          <p:cNvPr id="39" name="Shape 36"/>
          <p:cNvSpPr/>
          <p:nvPr/>
        </p:nvSpPr>
        <p:spPr>
          <a:xfrm>
            <a:off x="5852160" y="4311396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0" name="Text 37"/>
          <p:cNvSpPr/>
          <p:nvPr/>
        </p:nvSpPr>
        <p:spPr>
          <a:xfrm>
            <a:off x="5897880" y="4311396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other CIA</a:t>
            </a:r>
            <a:endParaRPr lang="en-US" sz="760" dirty="0"/>
          </a:p>
        </p:txBody>
      </p:sp>
      <p:sp>
        <p:nvSpPr>
          <p:cNvPr id="41" name="Shape 38"/>
          <p:cNvSpPr/>
          <p:nvPr/>
        </p:nvSpPr>
        <p:spPr>
          <a:xfrm>
            <a:off x="5852160" y="4850892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2" name="Text 39"/>
          <p:cNvSpPr/>
          <p:nvPr/>
        </p:nvSpPr>
        <p:spPr>
          <a:xfrm>
            <a:off x="5897880" y="4850892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Azerbaijan</a:t>
            </a:r>
            <a:endParaRPr lang="en-US" sz="760" dirty="0"/>
          </a:p>
        </p:txBody>
      </p:sp>
      <p:sp>
        <p:nvSpPr>
          <p:cNvPr id="43" name="Shape 40"/>
          <p:cNvSpPr/>
          <p:nvPr/>
        </p:nvSpPr>
        <p:spPr>
          <a:xfrm>
            <a:off x="5852160" y="5390388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4" name="Text 41"/>
          <p:cNvSpPr/>
          <p:nvPr/>
        </p:nvSpPr>
        <p:spPr>
          <a:xfrm>
            <a:off x="5897880" y="5390388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Turkmenistan</a:t>
            </a:r>
            <a:endParaRPr lang="en-US" sz="760" dirty="0"/>
          </a:p>
        </p:txBody>
      </p:sp>
      <p:sp>
        <p:nvSpPr>
          <p:cNvPr id="45" name="Shape 42"/>
          <p:cNvSpPr/>
          <p:nvPr/>
        </p:nvSpPr>
        <p:spPr>
          <a:xfrm>
            <a:off x="5852160" y="5929884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6" name="Text 43"/>
          <p:cNvSpPr/>
          <p:nvPr/>
        </p:nvSpPr>
        <p:spPr>
          <a:xfrm>
            <a:off x="5897880" y="5929884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Other</a:t>
            </a:r>
            <a:endParaRPr lang="en-US" sz="760" dirty="0"/>
          </a:p>
        </p:txBody>
      </p:sp>
      <p:sp>
        <p:nvSpPr>
          <p:cNvPr id="47" name="Text 44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48" name="Text 45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IMD-IV — Africa &amp; Middle East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director level functions, 13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1CA0A6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1CA0A6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IMD-IV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3694176"/>
            <a:ext cx="0" cy="612648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442716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CA0A6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3694176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442716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Africa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3794760" y="4055364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1CA0A6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3703320" y="4306824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Text 20"/>
          <p:cNvSpPr/>
          <p:nvPr/>
        </p:nvSpPr>
        <p:spPr>
          <a:xfrm>
            <a:off x="3849624" y="4055364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5742432" y="2043684"/>
            <a:ext cx="6099048" cy="3913632"/>
          </a:xfrm>
          <a:prstGeom prst="roundRect">
            <a:avLst>
              <a:gd name="adj" fmla="val 1402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5" name="Shape 22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Shape 23"/>
          <p:cNvSpPr/>
          <p:nvPr/>
        </p:nvSpPr>
        <p:spPr>
          <a:xfrm>
            <a:off x="5852160" y="215341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7" name="Text 24"/>
          <p:cNvSpPr/>
          <p:nvPr/>
        </p:nvSpPr>
        <p:spPr>
          <a:xfrm>
            <a:off x="5897880" y="215341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28" name="Shape 25"/>
          <p:cNvSpPr/>
          <p:nvPr/>
        </p:nvSpPr>
        <p:spPr>
          <a:xfrm>
            <a:off x="5852160" y="269290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9" name="Text 26"/>
          <p:cNvSpPr/>
          <p:nvPr/>
        </p:nvSpPr>
        <p:spPr>
          <a:xfrm>
            <a:off x="5897880" y="269290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UAE</a:t>
            </a:r>
            <a:endParaRPr lang="en-US" sz="760" dirty="0"/>
          </a:p>
        </p:txBody>
      </p:sp>
      <p:sp>
        <p:nvSpPr>
          <p:cNvPr id="30" name="Shape 27"/>
          <p:cNvSpPr/>
          <p:nvPr/>
        </p:nvSpPr>
        <p:spPr>
          <a:xfrm>
            <a:off x="5852160" y="323240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1" name="Text 28"/>
          <p:cNvSpPr/>
          <p:nvPr/>
        </p:nvSpPr>
        <p:spPr>
          <a:xfrm>
            <a:off x="5897880" y="323240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KSA-I</a:t>
            </a:r>
            <a:endParaRPr lang="en-US" sz="760" dirty="0"/>
          </a:p>
        </p:txBody>
      </p:sp>
      <p:sp>
        <p:nvSpPr>
          <p:cNvPr id="32" name="Shape 29"/>
          <p:cNvSpPr/>
          <p:nvPr/>
        </p:nvSpPr>
        <p:spPr>
          <a:xfrm>
            <a:off x="5852160" y="377190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3" name="Text 30"/>
          <p:cNvSpPr/>
          <p:nvPr/>
        </p:nvSpPr>
        <p:spPr>
          <a:xfrm>
            <a:off x="5897880" y="377190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GCC Secretariat</a:t>
            </a:r>
            <a:endParaRPr lang="en-US" sz="760" dirty="0"/>
          </a:p>
        </p:txBody>
      </p:sp>
      <p:sp>
        <p:nvSpPr>
          <p:cNvPr id="34" name="Shape 31"/>
          <p:cNvSpPr/>
          <p:nvPr/>
        </p:nvSpPr>
        <p:spPr>
          <a:xfrm>
            <a:off x="5852160" y="431139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5" name="Text 32"/>
          <p:cNvSpPr/>
          <p:nvPr/>
        </p:nvSpPr>
        <p:spPr>
          <a:xfrm>
            <a:off x="5897880" y="431139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KSA-II</a:t>
            </a:r>
            <a:endParaRPr lang="en-US" sz="760" dirty="0"/>
          </a:p>
        </p:txBody>
      </p:sp>
      <p:sp>
        <p:nvSpPr>
          <p:cNvPr id="36" name="Shape 33"/>
          <p:cNvSpPr/>
          <p:nvPr/>
        </p:nvSpPr>
        <p:spPr>
          <a:xfrm>
            <a:off x="5852160" y="485089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7" name="Text 34"/>
          <p:cNvSpPr/>
          <p:nvPr/>
        </p:nvSpPr>
        <p:spPr>
          <a:xfrm>
            <a:off x="5897880" y="485089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Bahrain &amp; Oman</a:t>
            </a:r>
            <a:endParaRPr lang="en-US" sz="760" dirty="0"/>
          </a:p>
        </p:txBody>
      </p:sp>
      <p:sp>
        <p:nvSpPr>
          <p:cNvPr id="38" name="Shape 35"/>
          <p:cNvSpPr/>
          <p:nvPr/>
        </p:nvSpPr>
        <p:spPr>
          <a:xfrm>
            <a:off x="5852160" y="539038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9" name="Text 36"/>
          <p:cNvSpPr/>
          <p:nvPr/>
        </p:nvSpPr>
        <p:spPr>
          <a:xfrm>
            <a:off x="5897880" y="539038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Iran</a:t>
            </a:r>
            <a:endParaRPr lang="en-US" sz="760" dirty="0"/>
          </a:p>
        </p:txBody>
      </p:sp>
      <p:sp>
        <p:nvSpPr>
          <p:cNvPr id="40" name="Shape 37"/>
          <p:cNvSpPr/>
          <p:nvPr/>
        </p:nvSpPr>
        <p:spPr>
          <a:xfrm>
            <a:off x="8833104" y="215341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1" name="Text 38"/>
          <p:cNvSpPr/>
          <p:nvPr/>
        </p:nvSpPr>
        <p:spPr>
          <a:xfrm>
            <a:off x="8878824" y="215341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Kenya</a:t>
            </a:r>
            <a:endParaRPr lang="en-US" sz="760" dirty="0"/>
          </a:p>
        </p:txBody>
      </p:sp>
      <p:sp>
        <p:nvSpPr>
          <p:cNvPr id="42" name="Shape 39"/>
          <p:cNvSpPr/>
          <p:nvPr/>
        </p:nvSpPr>
        <p:spPr>
          <a:xfrm>
            <a:off x="8833104" y="2692908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3" name="Text 40"/>
          <p:cNvSpPr/>
          <p:nvPr/>
        </p:nvSpPr>
        <p:spPr>
          <a:xfrm>
            <a:off x="8878824" y="2692908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South Africa</a:t>
            </a:r>
            <a:endParaRPr lang="en-US" sz="760" dirty="0"/>
          </a:p>
        </p:txBody>
      </p:sp>
      <p:sp>
        <p:nvSpPr>
          <p:cNvPr id="44" name="Shape 41"/>
          <p:cNvSpPr/>
          <p:nvPr/>
        </p:nvSpPr>
        <p:spPr>
          <a:xfrm>
            <a:off x="8833104" y="3232404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5" name="Text 42"/>
          <p:cNvSpPr/>
          <p:nvPr/>
        </p:nvSpPr>
        <p:spPr>
          <a:xfrm>
            <a:off x="8878824" y="3232404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Nigeria</a:t>
            </a:r>
            <a:endParaRPr lang="en-US" sz="760" dirty="0"/>
          </a:p>
        </p:txBody>
      </p:sp>
      <p:sp>
        <p:nvSpPr>
          <p:cNvPr id="46" name="Shape 43"/>
          <p:cNvSpPr/>
          <p:nvPr/>
        </p:nvSpPr>
        <p:spPr>
          <a:xfrm>
            <a:off x="8833104" y="3771900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7" name="Text 44"/>
          <p:cNvSpPr/>
          <p:nvPr/>
        </p:nvSpPr>
        <p:spPr>
          <a:xfrm>
            <a:off x="8878824" y="3771900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Other Africa</a:t>
            </a:r>
            <a:endParaRPr lang="en-US" sz="760" dirty="0"/>
          </a:p>
        </p:txBody>
      </p:sp>
      <p:sp>
        <p:nvSpPr>
          <p:cNvPr id="48" name="Shape 45"/>
          <p:cNvSpPr/>
          <p:nvPr/>
        </p:nvSpPr>
        <p:spPr>
          <a:xfrm>
            <a:off x="8833104" y="4311396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49" name="Text 46"/>
          <p:cNvSpPr/>
          <p:nvPr/>
        </p:nvSpPr>
        <p:spPr>
          <a:xfrm>
            <a:off x="8878824" y="4311396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Egypt</a:t>
            </a:r>
            <a:endParaRPr lang="en-US" sz="760" dirty="0"/>
          </a:p>
        </p:txBody>
      </p:sp>
      <p:sp>
        <p:nvSpPr>
          <p:cNvPr id="50" name="Shape 47"/>
          <p:cNvSpPr/>
          <p:nvPr/>
        </p:nvSpPr>
        <p:spPr>
          <a:xfrm>
            <a:off x="8833104" y="4850892"/>
            <a:ext cx="2898648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1" name="Text 48"/>
          <p:cNvSpPr/>
          <p:nvPr/>
        </p:nvSpPr>
        <p:spPr>
          <a:xfrm>
            <a:off x="8878824" y="4850892"/>
            <a:ext cx="28072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Morroco</a:t>
            </a:r>
            <a:endParaRPr lang="en-US" sz="760" dirty="0"/>
          </a:p>
        </p:txBody>
      </p:sp>
      <p:sp>
        <p:nvSpPr>
          <p:cNvPr id="52" name="Text 49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53" name="Text 50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10896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2300" b="1" dirty="0">
                <a:solidFill>
                  <a:srgbClr val="0B1F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DG Security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786384"/>
            <a:ext cx="10177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director level function, 8 BS-17/18 or equivalent units</a:t>
            </a:r>
            <a:endParaRPr lang="en-US" sz="1150" dirty="0"/>
          </a:p>
        </p:txBody>
      </p:sp>
      <p:pic>
        <p:nvPicPr>
          <p:cNvPr id="4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292608"/>
            <a:ext cx="530352" cy="5303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994392" y="822960"/>
            <a:ext cx="1737360" cy="256032"/>
          </a:xfrm>
          <a:prstGeom prst="roundRect">
            <a:avLst>
              <a:gd name="adj" fmla="val 17857"/>
            </a:avLst>
          </a:prstGeom>
          <a:solidFill>
            <a:srgbClr val="B03A2E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9994392" y="822960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298448"/>
            <a:ext cx="1234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1874520" y="1298448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BS-20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3794760" y="129844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BS-19 / Equivalent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852160" y="1298448"/>
            <a:ext cx="587959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9C7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BS-17 &amp; 18 / Equivalent TPS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57200" y="3726180"/>
            <a:ext cx="1188720" cy="548640"/>
          </a:xfrm>
          <a:prstGeom prst="roundRect">
            <a:avLst>
              <a:gd name="adj" fmla="val 8333"/>
            </a:avLst>
          </a:prstGeom>
          <a:solidFill>
            <a:srgbClr val="0B1F3A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2" name="Text 9"/>
          <p:cNvSpPr/>
          <p:nvPr/>
        </p:nvSpPr>
        <p:spPr>
          <a:xfrm>
            <a:off x="457200" y="372618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1874520" y="3671316"/>
            <a:ext cx="1691640" cy="658368"/>
          </a:xfrm>
          <a:prstGeom prst="roundRect">
            <a:avLst>
              <a:gd name="adj" fmla="val 6944"/>
            </a:avLst>
          </a:prstGeom>
          <a:solidFill>
            <a:srgbClr val="B03A2E"/>
          </a:solidFill>
          <a:ln/>
          <a:effectLst>
            <a:outerShdw blurRad="50800" dist="17780" dir="5400000" algn="bl" rotWithShape="0">
              <a:srgbClr val="9AA7B6">
                <a:alpha val="28000"/>
              </a:srgbClr>
            </a:outerShdw>
          </a:effectLst>
        </p:spPr>
        <p:txBody>
          <a:bodyPr/>
          <a:lstStyle/>
          <a:p>
            <a:endParaRPr lang="en-PK"/>
          </a:p>
        </p:txBody>
      </p:sp>
      <p:sp>
        <p:nvSpPr>
          <p:cNvPr id="14" name="Text 11"/>
          <p:cNvSpPr/>
          <p:nvPr/>
        </p:nvSpPr>
        <p:spPr>
          <a:xfrm>
            <a:off x="1929384" y="3671316"/>
            <a:ext cx="15819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 Security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164592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6" name="Shape 13"/>
          <p:cNvSpPr/>
          <p:nvPr/>
        </p:nvSpPr>
        <p:spPr>
          <a:xfrm>
            <a:off x="3566160" y="4000500"/>
            <a:ext cx="22860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7" name="Shape 14"/>
          <p:cNvSpPr/>
          <p:nvPr/>
        </p:nvSpPr>
        <p:spPr>
          <a:xfrm>
            <a:off x="3703320" y="4000500"/>
            <a:ext cx="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8" name="Shape 15"/>
          <p:cNvSpPr/>
          <p:nvPr/>
        </p:nvSpPr>
        <p:spPr>
          <a:xfrm>
            <a:off x="3794760" y="3749040"/>
            <a:ext cx="1783080" cy="502920"/>
          </a:xfrm>
          <a:prstGeom prst="roundRect">
            <a:avLst>
              <a:gd name="adj" fmla="val 9091"/>
            </a:avLst>
          </a:prstGeom>
          <a:solidFill>
            <a:srgbClr val="EEF3F9"/>
          </a:solidFill>
          <a:ln w="12700">
            <a:solidFill>
              <a:srgbClr val="B03A2E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9" name="Shape 16"/>
          <p:cNvSpPr/>
          <p:nvPr/>
        </p:nvSpPr>
        <p:spPr>
          <a:xfrm>
            <a:off x="3703320" y="4000500"/>
            <a:ext cx="91440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0" name="Text 17"/>
          <p:cNvSpPr/>
          <p:nvPr/>
        </p:nvSpPr>
        <p:spPr>
          <a:xfrm>
            <a:off x="3849624" y="3749040"/>
            <a:ext cx="16733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85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Management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5742432" y="1773936"/>
            <a:ext cx="6099048" cy="4453128"/>
          </a:xfrm>
          <a:prstGeom prst="roundRect">
            <a:avLst>
              <a:gd name="adj" fmla="val 1232"/>
            </a:avLst>
          </a:prstGeom>
          <a:solidFill>
            <a:srgbClr val="F4F7FB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2" name="Shape 19"/>
          <p:cNvSpPr/>
          <p:nvPr/>
        </p:nvSpPr>
        <p:spPr>
          <a:xfrm>
            <a:off x="5577840" y="4000500"/>
            <a:ext cx="164592" cy="0"/>
          </a:xfrm>
          <a:prstGeom prst="line">
            <a:avLst/>
          </a:prstGeom>
          <a:noFill/>
          <a:ln w="15875">
            <a:solidFill>
              <a:srgbClr val="5B7799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3" name="Shape 20"/>
          <p:cNvSpPr/>
          <p:nvPr/>
        </p:nvSpPr>
        <p:spPr>
          <a:xfrm>
            <a:off x="5852160" y="1883664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4" name="Text 21"/>
          <p:cNvSpPr/>
          <p:nvPr/>
        </p:nvSpPr>
        <p:spPr>
          <a:xfrm>
            <a:off x="5897880" y="1883664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760" dirty="0"/>
          </a:p>
        </p:txBody>
      </p:sp>
      <p:sp>
        <p:nvSpPr>
          <p:cNvPr id="25" name="Shape 22"/>
          <p:cNvSpPr/>
          <p:nvPr/>
        </p:nvSpPr>
        <p:spPr>
          <a:xfrm>
            <a:off x="5852160" y="2423160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6" name="Text 23"/>
          <p:cNvSpPr/>
          <p:nvPr/>
        </p:nvSpPr>
        <p:spPr>
          <a:xfrm>
            <a:off x="5897880" y="2423160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Police verifications</a:t>
            </a:r>
            <a:endParaRPr lang="en-US" sz="760" dirty="0"/>
          </a:p>
        </p:txBody>
      </p:sp>
      <p:sp>
        <p:nvSpPr>
          <p:cNvPr id="27" name="Shape 24"/>
          <p:cNvSpPr/>
          <p:nvPr/>
        </p:nvSpPr>
        <p:spPr>
          <a:xfrm>
            <a:off x="5852160" y="2962656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28" name="Text 25"/>
          <p:cNvSpPr/>
          <p:nvPr/>
        </p:nvSpPr>
        <p:spPr>
          <a:xfrm>
            <a:off x="5897880" y="2962656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Protocol-I</a:t>
            </a:r>
            <a:endParaRPr lang="en-US" sz="760" dirty="0"/>
          </a:p>
        </p:txBody>
      </p:sp>
      <p:sp>
        <p:nvSpPr>
          <p:cNvPr id="29" name="Shape 26"/>
          <p:cNvSpPr/>
          <p:nvPr/>
        </p:nvSpPr>
        <p:spPr>
          <a:xfrm>
            <a:off x="5852160" y="3502152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0" name="Text 27"/>
          <p:cNvSpPr/>
          <p:nvPr/>
        </p:nvSpPr>
        <p:spPr>
          <a:xfrm>
            <a:off x="5897880" y="3502152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  <a:endParaRPr lang="en-US" sz="760" dirty="0"/>
          </a:p>
        </p:txBody>
      </p:sp>
      <p:sp>
        <p:nvSpPr>
          <p:cNvPr id="31" name="Shape 28"/>
          <p:cNvSpPr/>
          <p:nvPr/>
        </p:nvSpPr>
        <p:spPr>
          <a:xfrm>
            <a:off x="5852160" y="4041648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2" name="Text 29"/>
          <p:cNvSpPr/>
          <p:nvPr/>
        </p:nvSpPr>
        <p:spPr>
          <a:xfrm>
            <a:off x="5897880" y="4041648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Facilitation-I</a:t>
            </a:r>
            <a:endParaRPr lang="en-US" sz="760" dirty="0"/>
          </a:p>
        </p:txBody>
      </p:sp>
      <p:sp>
        <p:nvSpPr>
          <p:cNvPr id="33" name="Shape 30"/>
          <p:cNvSpPr/>
          <p:nvPr/>
        </p:nvSpPr>
        <p:spPr>
          <a:xfrm>
            <a:off x="5852160" y="4581144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4" name="Text 31"/>
          <p:cNvSpPr/>
          <p:nvPr/>
        </p:nvSpPr>
        <p:spPr>
          <a:xfrm>
            <a:off x="5897880" y="4581144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Facilitation-II</a:t>
            </a:r>
            <a:endParaRPr lang="en-US" sz="760" dirty="0"/>
          </a:p>
        </p:txBody>
      </p:sp>
      <p:sp>
        <p:nvSpPr>
          <p:cNvPr id="35" name="Shape 32"/>
          <p:cNvSpPr/>
          <p:nvPr/>
        </p:nvSpPr>
        <p:spPr>
          <a:xfrm>
            <a:off x="5852160" y="5120640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6" name="Text 33"/>
          <p:cNvSpPr/>
          <p:nvPr/>
        </p:nvSpPr>
        <p:spPr>
          <a:xfrm>
            <a:off x="5897880" y="5120640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Facilitation-III</a:t>
            </a:r>
            <a:endParaRPr lang="en-US" sz="760" dirty="0"/>
          </a:p>
        </p:txBody>
      </p:sp>
      <p:sp>
        <p:nvSpPr>
          <p:cNvPr id="37" name="Shape 34"/>
          <p:cNvSpPr/>
          <p:nvPr/>
        </p:nvSpPr>
        <p:spPr>
          <a:xfrm>
            <a:off x="5852160" y="5660136"/>
            <a:ext cx="5879592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7DFE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38" name="Text 35"/>
          <p:cNvSpPr/>
          <p:nvPr/>
        </p:nvSpPr>
        <p:spPr>
          <a:xfrm>
            <a:off x="5897880" y="5660136"/>
            <a:ext cx="57881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76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Facilitation-IV</a:t>
            </a:r>
            <a:endParaRPr lang="en-US" sz="760" dirty="0"/>
          </a:p>
        </p:txBody>
      </p:sp>
      <p:sp>
        <p:nvSpPr>
          <p:cNvPr id="39" name="Text 36"/>
          <p:cNvSpPr/>
          <p:nvPr/>
        </p:nvSpPr>
        <p:spPr>
          <a:xfrm>
            <a:off x="457200" y="6547104"/>
            <a:ext cx="4572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TDAP Restructuring Final, Sheet1</a:t>
            </a:r>
            <a:endParaRPr lang="en-US" sz="750" dirty="0"/>
          </a:p>
        </p:txBody>
      </p:sp>
      <p:sp>
        <p:nvSpPr>
          <p:cNvPr id="40" name="Text 37"/>
          <p:cNvSpPr/>
          <p:nvPr/>
        </p:nvSpPr>
        <p:spPr>
          <a:xfrm>
            <a:off x="11274552" y="6547104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43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9262872" y="-1371600"/>
            <a:ext cx="3291840" cy="3291840"/>
          </a:xfrm>
          <a:prstGeom prst="roundRect">
            <a:avLst>
              <a:gd name="adj" fmla="val 13889"/>
            </a:avLst>
          </a:prstGeom>
          <a:solidFill>
            <a:srgbClr val="143257">
              <a:alpha val="70000"/>
            </a:srgbClr>
          </a:solidFill>
          <a:ln/>
        </p:spPr>
        <p:txBody>
          <a:bodyPr/>
          <a:lstStyle/>
          <a:p>
            <a:endParaRPr lang="en-PK"/>
          </a:p>
        </p:txBody>
      </p:sp>
      <p:pic>
        <p:nvPicPr>
          <p:cNvPr id="3" name="Image 0" descr="logo_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822960"/>
            <a:ext cx="1005840" cy="10058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194560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Recommendation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475488" y="2926080"/>
            <a:ext cx="640080" cy="4572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PK"/>
          </a:p>
        </p:txBody>
      </p:sp>
      <p:sp>
        <p:nvSpPr>
          <p:cNvPr id="6" name="Text 3"/>
          <p:cNvSpPr/>
          <p:nvPr/>
        </p:nvSpPr>
        <p:spPr>
          <a:xfrm>
            <a:off x="457200" y="3108960"/>
            <a:ext cx="1036015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the proposed sanctioned strength of 242 posts — a mandate-aligned restructuring that strengthens management and senior capacity, rationalizes the entry tier, and holds total strength below the current establishment.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57200" y="612648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C93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Development Authority of Pakistan  ·  Submitted for consideration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2215</Words>
  <Application>Microsoft Macintosh PowerPoint</Application>
  <PresentationFormat>Custom</PresentationFormat>
  <Paragraphs>696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Proposed HR of TDAP</dc:title>
  <dc:subject>PptxGenJS Presentation</dc:subject>
  <dc:creator>TDAP</dc:creator>
  <cp:lastModifiedBy>SHAHZAIBALI</cp:lastModifiedBy>
  <cp:revision>6</cp:revision>
  <dcterms:created xsi:type="dcterms:W3CDTF">2026-07-26T06:06:09Z</dcterms:created>
  <dcterms:modified xsi:type="dcterms:W3CDTF">2026-07-26T06:20:19Z</dcterms:modified>
</cp:coreProperties>
</file>