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6400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Proposed TDAP Organogram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reporting structure based on the attached TDAP restructuring sheet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251192" y="457200"/>
            <a:ext cx="164592" cy="164592"/>
          </a:xfrm>
          <a:prstGeom prst="rect">
            <a:avLst/>
          </a:prstGeom>
          <a:solidFill>
            <a:srgbClr val="0C5A3E"/>
          </a:solidFill>
          <a:ln/>
        </p:spPr>
      </p:sp>
      <p:sp>
        <p:nvSpPr>
          <p:cNvPr id="5" name="Text 3"/>
          <p:cNvSpPr/>
          <p:nvPr/>
        </p:nvSpPr>
        <p:spPr>
          <a:xfrm>
            <a:off x="7470648" y="384048"/>
            <a:ext cx="658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147304" y="457200"/>
            <a:ext cx="164592" cy="164592"/>
          </a:xfrm>
          <a:prstGeom prst="rect">
            <a:avLst/>
          </a:prstGeom>
          <a:solidFill>
            <a:srgbClr val="1E8A54"/>
          </a:solidFill>
          <a:ln/>
        </p:spPr>
      </p:sp>
      <p:sp>
        <p:nvSpPr>
          <p:cNvPr id="7" name="Text 5"/>
          <p:cNvSpPr/>
          <p:nvPr/>
        </p:nvSpPr>
        <p:spPr>
          <a:xfrm>
            <a:off x="8366760" y="384048"/>
            <a:ext cx="658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9043416" y="457200"/>
            <a:ext cx="164592" cy="164592"/>
          </a:xfrm>
          <a:prstGeom prst="rect">
            <a:avLst/>
          </a:prstGeom>
          <a:solidFill>
            <a:srgbClr val="14315A"/>
          </a:solidFill>
          <a:ln/>
        </p:spPr>
      </p:sp>
      <p:sp>
        <p:nvSpPr>
          <p:cNvPr id="9" name="Text 7"/>
          <p:cNvSpPr/>
          <p:nvPr/>
        </p:nvSpPr>
        <p:spPr>
          <a:xfrm>
            <a:off x="9262872" y="384048"/>
            <a:ext cx="658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9939528" y="457200"/>
            <a:ext cx="164592" cy="164592"/>
          </a:xfrm>
          <a:prstGeom prst="rect">
            <a:avLst/>
          </a:prstGeom>
          <a:solidFill>
            <a:srgbClr val="1CA0A6"/>
          </a:solidFill>
          <a:ln/>
        </p:spPr>
      </p:sp>
      <p:sp>
        <p:nvSpPr>
          <p:cNvPr id="11" name="Text 9"/>
          <p:cNvSpPr/>
          <p:nvPr/>
        </p:nvSpPr>
        <p:spPr>
          <a:xfrm>
            <a:off x="10158984" y="384048"/>
            <a:ext cx="658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BS-18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0835640" y="457200"/>
            <a:ext cx="164592" cy="164592"/>
          </a:xfrm>
          <a:prstGeom prst="rect">
            <a:avLst/>
          </a:prstGeom>
          <a:solidFill>
            <a:srgbClr val="8A97A5"/>
          </a:solidFill>
          <a:ln/>
        </p:spPr>
      </p:sp>
      <p:sp>
        <p:nvSpPr>
          <p:cNvPr id="13" name="Text 11"/>
          <p:cNvSpPr/>
          <p:nvPr/>
        </p:nvSpPr>
        <p:spPr>
          <a:xfrm>
            <a:off x="11055096" y="384048"/>
            <a:ext cx="65836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317236" y="1152144"/>
            <a:ext cx="1554480" cy="219456"/>
          </a:xfrm>
          <a:prstGeom prst="roundRect">
            <a:avLst>
              <a:gd name="adj" fmla="val 16667"/>
            </a:avLst>
          </a:prstGeom>
          <a:solidFill>
            <a:srgbClr val="C9A24B"/>
          </a:solidFill>
          <a:ln/>
        </p:spPr>
      </p:sp>
      <p:sp>
        <p:nvSpPr>
          <p:cNvPr id="15" name="Text 13"/>
          <p:cNvSpPr/>
          <p:nvPr/>
        </p:nvSpPr>
        <p:spPr>
          <a:xfrm>
            <a:off x="5317236" y="1152144"/>
            <a:ext cx="15544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722876" y="1371600"/>
            <a:ext cx="2743200" cy="548640"/>
          </a:xfrm>
          <a:prstGeom prst="roundRect">
            <a:avLst>
              <a:gd name="adj" fmla="val 10000"/>
            </a:avLst>
          </a:prstGeom>
          <a:solidFill>
            <a:srgbClr val="14315A"/>
          </a:solidFill>
          <a:ln/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722876" y="13716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EXECUTIVE (CE)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1371600"/>
            <a:ext cx="2286000" cy="548640"/>
          </a:xfrm>
          <a:prstGeom prst="roundRect">
            <a:avLst>
              <a:gd name="adj" fmla="val 10000"/>
            </a:avLst>
          </a:prstGeom>
          <a:solidFill>
            <a:srgbClr val="F6EFD9"/>
          </a:solidFill>
          <a:ln w="15875">
            <a:solidFill>
              <a:srgbClr val="D8C583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48640" y="1371600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to CE
</a:t>
            </a:r>
            <a:pPr algn="ctr" indent="0" marL="0">
              <a:lnSpc>
                <a:spcPct val="95000"/>
              </a:lnSpc>
              <a:buNone/>
            </a:pPr>
            <a:r>
              <a:rPr lang="en-US" sz="95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834640" y="1645920"/>
            <a:ext cx="1888236" cy="0"/>
          </a:xfrm>
          <a:prstGeom prst="line">
            <a:avLst/>
          </a:prstGeom>
          <a:noFill/>
          <a:ln w="15875">
            <a:solidFill>
              <a:srgbClr val="D8C583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>
            <a:off x="4722876" y="2212848"/>
            <a:ext cx="2743200" cy="530352"/>
          </a:xfrm>
          <a:prstGeom prst="roundRect">
            <a:avLst>
              <a:gd name="adj" fmla="val 10345"/>
            </a:avLst>
          </a:prstGeom>
          <a:solidFill>
            <a:srgbClr val="0C5A3E"/>
          </a:solidFill>
          <a:ln/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722876" y="2212848"/>
            <a:ext cx="27432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094476" y="1920240"/>
            <a:ext cx="0" cy="292608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686800" y="2084832"/>
            <a:ext cx="2788920" cy="457200"/>
          </a:xfrm>
          <a:prstGeom prst="roundRect">
            <a:avLst>
              <a:gd name="adj" fmla="val 12000"/>
            </a:avLst>
          </a:prstGeom>
          <a:solidFill>
            <a:srgbClr val="F6EFD9"/>
          </a:solidFill>
          <a:ln w="15875">
            <a:solidFill>
              <a:srgbClr val="D8C583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778240" y="2084832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to Secretary   </a:t>
            </a:r>
            <a:pPr algn="ctr" indent="0" marL="0">
              <a:buNone/>
            </a:pPr>
            <a:r>
              <a:rPr lang="en-US" sz="9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686800" y="2615184"/>
            <a:ext cx="2788920" cy="457200"/>
          </a:xfrm>
          <a:prstGeom prst="roundRect">
            <a:avLst>
              <a:gd name="adj" fmla="val 12000"/>
            </a:avLst>
          </a:prstGeom>
          <a:solidFill>
            <a:srgbClr val="DCF0F0"/>
          </a:solidFill>
          <a:ln w="15875">
            <a:solidFill>
              <a:srgbClr val="1CA0A6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778240" y="26151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Officer to Secretary   </a:t>
            </a:r>
            <a:pPr algn="ctr" indent="0" marL="0">
              <a:buNone/>
            </a:pPr>
            <a:r>
              <a:rPr lang="en-US" sz="9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BS-18 / TPS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466076" y="2313432"/>
            <a:ext cx="1220724" cy="0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</p:sp>
      <p:sp>
        <p:nvSpPr>
          <p:cNvPr id="29" name="Shape 27"/>
          <p:cNvSpPr/>
          <p:nvPr/>
        </p:nvSpPr>
        <p:spPr>
          <a:xfrm>
            <a:off x="7466076" y="2843784"/>
            <a:ext cx="1220724" cy="0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</p:sp>
      <p:sp>
        <p:nvSpPr>
          <p:cNvPr id="30" name="Shape 28"/>
          <p:cNvSpPr/>
          <p:nvPr/>
        </p:nvSpPr>
        <p:spPr>
          <a:xfrm>
            <a:off x="7831836" y="2313432"/>
            <a:ext cx="0" cy="530352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</p:sp>
      <p:sp>
        <p:nvSpPr>
          <p:cNvPr id="31" name="Shape 29"/>
          <p:cNvSpPr/>
          <p:nvPr/>
        </p:nvSpPr>
        <p:spPr>
          <a:xfrm>
            <a:off x="6094476" y="2743200"/>
            <a:ext cx="0" cy="164592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17520" y="2907792"/>
            <a:ext cx="6126480" cy="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017520" y="2907792"/>
            <a:ext cx="0" cy="201168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144000" y="2907792"/>
            <a:ext cx="0" cy="201168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71600" y="3108960"/>
            <a:ext cx="3291840" cy="749808"/>
          </a:xfrm>
          <a:prstGeom prst="roundRect">
            <a:avLst>
              <a:gd name="adj" fmla="val 7317"/>
            </a:avLst>
          </a:prstGeom>
          <a:solidFill>
            <a:srgbClr val="0C5A3E"/>
          </a:solidFill>
          <a:ln/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1481328" y="3200400"/>
            <a:ext cx="566928" cy="201168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C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463040" y="3346704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SECRETARY</a:t>
            </a:r>
            <a:endParaRPr lang="en-US" sz="125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7498080" y="3108960"/>
            <a:ext cx="3291840" cy="749808"/>
          </a:xfrm>
          <a:prstGeom prst="roundRect">
            <a:avLst>
              <a:gd name="adj" fmla="val 7317"/>
            </a:avLst>
          </a:prstGeom>
          <a:solidFill>
            <a:srgbClr val="0C5A3E"/>
          </a:solidFill>
          <a:ln/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7607808" y="3200400"/>
            <a:ext cx="566928" cy="201168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C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7589520" y="3346704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DG / ADDITIONAL SECRETARY – PUNJAB
</a:t>
            </a:r>
            <a:pPr algn="ctr" indent="0" marL="0">
              <a:lnSpc>
                <a:spcPct val="95000"/>
              </a:lnSpc>
              <a:buNone/>
            </a:pPr>
            <a:r>
              <a:rPr lang="en-US" sz="950" dirty="0">
                <a:solidFill>
                  <a:srgbClr val="D7E7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Training and Women Entrepreneurs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6094476" y="2907792"/>
            <a:ext cx="0" cy="1115568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402836" y="4023360"/>
            <a:ext cx="3383280" cy="292608"/>
          </a:xfrm>
          <a:prstGeom prst="roundRect">
            <a:avLst>
              <a:gd name="adj" fmla="val 50000"/>
            </a:avLst>
          </a:prstGeom>
          <a:solidFill>
            <a:srgbClr val="E7ECF2"/>
          </a:solidFill>
          <a:ln/>
        </p:spPr>
      </p:sp>
      <p:sp>
        <p:nvSpPr>
          <p:cNvPr id="43" name="Text 41"/>
          <p:cNvSpPr/>
          <p:nvPr/>
        </p:nvSpPr>
        <p:spPr>
          <a:xfrm>
            <a:off x="4402836" y="402336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TIER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094476" y="4315968"/>
            <a:ext cx="0" cy="109728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215499" y="4425696"/>
            <a:ext cx="9757954" cy="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215499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57200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4315A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548640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49" name="Text 47"/>
          <p:cNvSpPr/>
          <p:nvPr/>
        </p:nvSpPr>
        <p:spPr>
          <a:xfrm>
            <a:off x="548640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1115568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780" dirty="0"/>
          </a:p>
        </p:txBody>
      </p:sp>
      <p:sp>
        <p:nvSpPr>
          <p:cNvPr id="51" name="Text 49"/>
          <p:cNvSpPr/>
          <p:nvPr/>
        </p:nvSpPr>
        <p:spPr>
          <a:xfrm>
            <a:off x="530352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Management Services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1215499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57200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E8A5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548640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55" name="Text 53"/>
          <p:cNvSpPr/>
          <p:nvPr/>
        </p:nvSpPr>
        <p:spPr>
          <a:xfrm>
            <a:off x="548640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56" name="Text 54"/>
          <p:cNvSpPr/>
          <p:nvPr/>
        </p:nvSpPr>
        <p:spPr>
          <a:xfrm>
            <a:off x="1115568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80" dirty="0"/>
          </a:p>
        </p:txBody>
      </p:sp>
      <p:sp>
        <p:nvSpPr>
          <p:cNvPr id="57" name="Text 55"/>
          <p:cNvSpPr/>
          <p:nvPr/>
        </p:nvSpPr>
        <p:spPr>
          <a:xfrm>
            <a:off x="530352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Textiles and Leather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2841825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2083526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2E6DA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60" name="Shape 58"/>
          <p:cNvSpPr/>
          <p:nvPr/>
        </p:nvSpPr>
        <p:spPr>
          <a:xfrm>
            <a:off x="2174966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61" name="Text 59"/>
          <p:cNvSpPr/>
          <p:nvPr/>
        </p:nvSpPr>
        <p:spPr>
          <a:xfrm>
            <a:off x="2174966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62" name="Text 60"/>
          <p:cNvSpPr/>
          <p:nvPr/>
        </p:nvSpPr>
        <p:spPr>
          <a:xfrm>
            <a:off x="2741894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80" dirty="0"/>
          </a:p>
        </p:txBody>
      </p:sp>
      <p:sp>
        <p:nvSpPr>
          <p:cNvPr id="63" name="Text 61"/>
          <p:cNvSpPr/>
          <p:nvPr/>
        </p:nvSpPr>
        <p:spPr>
          <a:xfrm>
            <a:off x="2156678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Sindh and Trade Facilitation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2841825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2083526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E8A5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66" name="Shape 64"/>
          <p:cNvSpPr/>
          <p:nvPr/>
        </p:nvSpPr>
        <p:spPr>
          <a:xfrm>
            <a:off x="2174966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67" name="Text 65"/>
          <p:cNvSpPr/>
          <p:nvPr/>
        </p:nvSpPr>
        <p:spPr>
          <a:xfrm>
            <a:off x="2174966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68" name="Text 66"/>
          <p:cNvSpPr/>
          <p:nvPr/>
        </p:nvSpPr>
        <p:spPr>
          <a:xfrm>
            <a:off x="2741894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80" dirty="0"/>
          </a:p>
        </p:txBody>
      </p:sp>
      <p:sp>
        <p:nvSpPr>
          <p:cNvPr id="69" name="Text 67"/>
          <p:cNvSpPr/>
          <p:nvPr/>
        </p:nvSpPr>
        <p:spPr>
          <a:xfrm>
            <a:off x="2156678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Services and E-commerce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4468150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709851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2E6DA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72" name="Shape 70"/>
          <p:cNvSpPr/>
          <p:nvPr/>
        </p:nvSpPr>
        <p:spPr>
          <a:xfrm>
            <a:off x="3801291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73" name="Text 71"/>
          <p:cNvSpPr/>
          <p:nvPr/>
        </p:nvSpPr>
        <p:spPr>
          <a:xfrm>
            <a:off x="3801291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74" name="Text 72"/>
          <p:cNvSpPr/>
          <p:nvPr/>
        </p:nvSpPr>
        <p:spPr>
          <a:xfrm>
            <a:off x="4368219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80" dirty="0"/>
          </a:p>
        </p:txBody>
      </p:sp>
      <p:sp>
        <p:nvSpPr>
          <p:cNvPr id="75" name="Text 73"/>
          <p:cNvSpPr/>
          <p:nvPr/>
        </p:nvSpPr>
        <p:spPr>
          <a:xfrm>
            <a:off x="3783003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KPK and Handicrafts</a:t>
            </a:r>
            <a:endParaRPr lang="en-US" sz="1050" dirty="0"/>
          </a:p>
        </p:txBody>
      </p:sp>
      <p:sp>
        <p:nvSpPr>
          <p:cNvPr id="76" name="Shape 74"/>
          <p:cNvSpPr/>
          <p:nvPr/>
        </p:nvSpPr>
        <p:spPr>
          <a:xfrm>
            <a:off x="4468150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709851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CA0A6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78" name="Shape 76"/>
          <p:cNvSpPr/>
          <p:nvPr/>
        </p:nvSpPr>
        <p:spPr>
          <a:xfrm>
            <a:off x="3801291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79" name="Text 77"/>
          <p:cNvSpPr/>
          <p:nvPr/>
        </p:nvSpPr>
        <p:spPr>
          <a:xfrm>
            <a:off x="3801291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80" name="Text 78"/>
          <p:cNvSpPr/>
          <p:nvPr/>
        </p:nvSpPr>
        <p:spPr>
          <a:xfrm>
            <a:off x="4368219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80" dirty="0"/>
          </a:p>
        </p:txBody>
      </p:sp>
      <p:sp>
        <p:nvSpPr>
          <p:cNvPr id="81" name="Text 79"/>
          <p:cNvSpPr/>
          <p:nvPr/>
        </p:nvSpPr>
        <p:spPr>
          <a:xfrm>
            <a:off x="3783003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
</a:t>
            </a:r>
            <a:pPr algn="ctr" indent="0" marL="0">
              <a:lnSpc>
                <a:spcPct val="95000"/>
              </a:lnSpc>
              <a:buNone/>
            </a:pPr>
            <a:r>
              <a:rPr lang="en-US" sz="83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Americas and Europe</a:t>
            </a:r>
            <a:endParaRPr lang="en-US" sz="1050" dirty="0"/>
          </a:p>
        </p:txBody>
      </p:sp>
      <p:sp>
        <p:nvSpPr>
          <p:cNvPr id="82" name="Shape 80"/>
          <p:cNvSpPr/>
          <p:nvPr/>
        </p:nvSpPr>
        <p:spPr>
          <a:xfrm>
            <a:off x="6094476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5336177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2E6DA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84" name="Shape 82"/>
          <p:cNvSpPr/>
          <p:nvPr/>
        </p:nvSpPr>
        <p:spPr>
          <a:xfrm>
            <a:off x="5427617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85" name="Text 83"/>
          <p:cNvSpPr/>
          <p:nvPr/>
        </p:nvSpPr>
        <p:spPr>
          <a:xfrm>
            <a:off x="5427617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5994545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80" dirty="0"/>
          </a:p>
        </p:txBody>
      </p:sp>
      <p:sp>
        <p:nvSpPr>
          <p:cNvPr id="87" name="Text 85"/>
          <p:cNvSpPr/>
          <p:nvPr/>
        </p:nvSpPr>
        <p:spPr>
          <a:xfrm>
            <a:off x="5409329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Balochistan</a:t>
            </a:r>
            <a:endParaRPr lang="en-US" sz="1050" dirty="0"/>
          </a:p>
        </p:txBody>
      </p:sp>
      <p:sp>
        <p:nvSpPr>
          <p:cNvPr id="88" name="Shape 86"/>
          <p:cNvSpPr/>
          <p:nvPr/>
        </p:nvSpPr>
        <p:spPr>
          <a:xfrm>
            <a:off x="6094476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5336177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CA0A6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90" name="Shape 88"/>
          <p:cNvSpPr/>
          <p:nvPr/>
        </p:nvSpPr>
        <p:spPr>
          <a:xfrm>
            <a:off x="5427617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91" name="Text 89"/>
          <p:cNvSpPr/>
          <p:nvPr/>
        </p:nvSpPr>
        <p:spPr>
          <a:xfrm>
            <a:off x="5427617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92" name="Text 90"/>
          <p:cNvSpPr/>
          <p:nvPr/>
        </p:nvSpPr>
        <p:spPr>
          <a:xfrm>
            <a:off x="5994545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80" dirty="0"/>
          </a:p>
        </p:txBody>
      </p:sp>
      <p:sp>
        <p:nvSpPr>
          <p:cNvPr id="93" name="Text 91"/>
          <p:cNvSpPr/>
          <p:nvPr/>
        </p:nvSpPr>
        <p:spPr>
          <a:xfrm>
            <a:off x="5409329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IMD-II
</a:t>
            </a:r>
            <a:pPr algn="ctr" indent="0" marL="0">
              <a:lnSpc>
                <a:spcPct val="95000"/>
              </a:lnSpc>
              <a:buNone/>
            </a:pPr>
            <a:r>
              <a:rPr lang="en-US" sz="83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China, East Asia, SAFTA and Oceania</a:t>
            </a:r>
            <a:endParaRPr lang="en-US" sz="1050" dirty="0"/>
          </a:p>
        </p:txBody>
      </p:sp>
      <p:sp>
        <p:nvSpPr>
          <p:cNvPr id="94" name="Shape 92"/>
          <p:cNvSpPr/>
          <p:nvPr/>
        </p:nvSpPr>
        <p:spPr>
          <a:xfrm>
            <a:off x="7720802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962503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4315A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96" name="Shape 94"/>
          <p:cNvSpPr/>
          <p:nvPr/>
        </p:nvSpPr>
        <p:spPr>
          <a:xfrm>
            <a:off x="7053943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97" name="Text 95"/>
          <p:cNvSpPr/>
          <p:nvPr/>
        </p:nvSpPr>
        <p:spPr>
          <a:xfrm>
            <a:off x="7053943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98" name="Text 96"/>
          <p:cNvSpPr/>
          <p:nvPr/>
        </p:nvSpPr>
        <p:spPr>
          <a:xfrm>
            <a:off x="7620871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780" dirty="0"/>
          </a:p>
        </p:txBody>
      </p:sp>
      <p:sp>
        <p:nvSpPr>
          <p:cNvPr id="99" name="Text 97"/>
          <p:cNvSpPr/>
          <p:nvPr/>
        </p:nvSpPr>
        <p:spPr>
          <a:xfrm>
            <a:off x="7035655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Islamabad (Special Initiatives)</a:t>
            </a:r>
            <a:endParaRPr lang="en-US" sz="1050" dirty="0"/>
          </a:p>
        </p:txBody>
      </p:sp>
      <p:sp>
        <p:nvSpPr>
          <p:cNvPr id="100" name="Shape 98"/>
          <p:cNvSpPr/>
          <p:nvPr/>
        </p:nvSpPr>
        <p:spPr>
          <a:xfrm>
            <a:off x="7720802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62503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CA0A6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02" name="Shape 100"/>
          <p:cNvSpPr/>
          <p:nvPr/>
        </p:nvSpPr>
        <p:spPr>
          <a:xfrm>
            <a:off x="7053943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103" name="Text 101"/>
          <p:cNvSpPr/>
          <p:nvPr/>
        </p:nvSpPr>
        <p:spPr>
          <a:xfrm>
            <a:off x="7053943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104" name="Text 102"/>
          <p:cNvSpPr/>
          <p:nvPr/>
        </p:nvSpPr>
        <p:spPr>
          <a:xfrm>
            <a:off x="7620871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80" dirty="0"/>
          </a:p>
        </p:txBody>
      </p:sp>
      <p:sp>
        <p:nvSpPr>
          <p:cNvPr id="105" name="Text 103"/>
          <p:cNvSpPr/>
          <p:nvPr/>
        </p:nvSpPr>
        <p:spPr>
          <a:xfrm>
            <a:off x="7035655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IMD-III
</a:t>
            </a:r>
            <a:pPr algn="ctr" indent="0" marL="0">
              <a:lnSpc>
                <a:spcPct val="95000"/>
              </a:lnSpc>
              <a:buNone/>
            </a:pPr>
            <a:r>
              <a:rPr lang="en-US" sz="83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CIS, ECO, Georgia, Russia and Ukraine</a:t>
            </a:r>
            <a:endParaRPr lang="en-US" sz="1050" dirty="0"/>
          </a:p>
        </p:txBody>
      </p:sp>
      <p:sp>
        <p:nvSpPr>
          <p:cNvPr id="106" name="Shape 104"/>
          <p:cNvSpPr/>
          <p:nvPr/>
        </p:nvSpPr>
        <p:spPr>
          <a:xfrm>
            <a:off x="9347127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8588829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E8A5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08" name="Shape 106"/>
          <p:cNvSpPr/>
          <p:nvPr/>
        </p:nvSpPr>
        <p:spPr>
          <a:xfrm>
            <a:off x="8680269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109" name="Text 107"/>
          <p:cNvSpPr/>
          <p:nvPr/>
        </p:nvSpPr>
        <p:spPr>
          <a:xfrm>
            <a:off x="8680269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110" name="Text 108"/>
          <p:cNvSpPr/>
          <p:nvPr/>
        </p:nvSpPr>
        <p:spPr>
          <a:xfrm>
            <a:off x="9247197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80" dirty="0"/>
          </a:p>
        </p:txBody>
      </p:sp>
      <p:sp>
        <p:nvSpPr>
          <p:cNvPr id="111" name="Text 109"/>
          <p:cNvSpPr/>
          <p:nvPr/>
        </p:nvSpPr>
        <p:spPr>
          <a:xfrm>
            <a:off x="8661981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Agro</a:t>
            </a:r>
            <a:endParaRPr lang="en-US" sz="1050" dirty="0"/>
          </a:p>
        </p:txBody>
      </p:sp>
      <p:sp>
        <p:nvSpPr>
          <p:cNvPr id="112" name="Shape 110"/>
          <p:cNvSpPr/>
          <p:nvPr/>
        </p:nvSpPr>
        <p:spPr>
          <a:xfrm>
            <a:off x="9347127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8588829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CA0A6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14" name="Shape 112"/>
          <p:cNvSpPr/>
          <p:nvPr/>
        </p:nvSpPr>
        <p:spPr>
          <a:xfrm>
            <a:off x="8680269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115" name="Text 113"/>
          <p:cNvSpPr/>
          <p:nvPr/>
        </p:nvSpPr>
        <p:spPr>
          <a:xfrm>
            <a:off x="8680269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116" name="Text 114"/>
          <p:cNvSpPr/>
          <p:nvPr/>
        </p:nvSpPr>
        <p:spPr>
          <a:xfrm>
            <a:off x="9247197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80" dirty="0"/>
          </a:p>
        </p:txBody>
      </p:sp>
      <p:sp>
        <p:nvSpPr>
          <p:cNvPr id="117" name="Text 115"/>
          <p:cNvSpPr/>
          <p:nvPr/>
        </p:nvSpPr>
        <p:spPr>
          <a:xfrm>
            <a:off x="8661981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IMD-IV
</a:t>
            </a:r>
            <a:pPr algn="ctr" indent="0" marL="0">
              <a:lnSpc>
                <a:spcPct val="95000"/>
              </a:lnSpc>
              <a:buNone/>
            </a:pPr>
            <a:r>
              <a:rPr lang="en-US" sz="83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 and Middle East</a:t>
            </a:r>
            <a:endParaRPr lang="en-US" sz="1050" dirty="0"/>
          </a:p>
        </p:txBody>
      </p:sp>
      <p:sp>
        <p:nvSpPr>
          <p:cNvPr id="118" name="Shape 116"/>
          <p:cNvSpPr/>
          <p:nvPr/>
        </p:nvSpPr>
        <p:spPr>
          <a:xfrm>
            <a:off x="10973453" y="4425696"/>
            <a:ext cx="0" cy="54864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10215154" y="4480560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1E8A54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20" name="Shape 118"/>
          <p:cNvSpPr/>
          <p:nvPr/>
        </p:nvSpPr>
        <p:spPr>
          <a:xfrm>
            <a:off x="10306594" y="4572000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121" name="Text 119"/>
          <p:cNvSpPr/>
          <p:nvPr/>
        </p:nvSpPr>
        <p:spPr>
          <a:xfrm>
            <a:off x="10306594" y="4572000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122" name="Text 120"/>
          <p:cNvSpPr/>
          <p:nvPr/>
        </p:nvSpPr>
        <p:spPr>
          <a:xfrm>
            <a:off x="10873522" y="4572000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80" dirty="0"/>
          </a:p>
        </p:txBody>
      </p:sp>
      <p:sp>
        <p:nvSpPr>
          <p:cNvPr id="123" name="Text 121"/>
          <p:cNvSpPr/>
          <p:nvPr/>
        </p:nvSpPr>
        <p:spPr>
          <a:xfrm>
            <a:off x="10288306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Engineering, Minerals and Gems</a:t>
            </a:r>
            <a:endParaRPr lang="en-US" sz="1050" dirty="0"/>
          </a:p>
        </p:txBody>
      </p:sp>
      <p:sp>
        <p:nvSpPr>
          <p:cNvPr id="124" name="Shape 122"/>
          <p:cNvSpPr/>
          <p:nvPr/>
        </p:nvSpPr>
        <p:spPr>
          <a:xfrm>
            <a:off x="10973453" y="5376672"/>
            <a:ext cx="0" cy="91440"/>
          </a:xfrm>
          <a:prstGeom prst="line">
            <a:avLst/>
          </a:prstGeom>
          <a:noFill/>
          <a:ln w="15875">
            <a:solidFill>
              <a:srgbClr val="AAB6C4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10215154" y="5468112"/>
            <a:ext cx="1516598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5875">
            <a:solidFill>
              <a:srgbClr val="B03A2E"/>
            </a:solidFill>
            <a:prstDash val="solid"/>
          </a:ln>
          <a:effectLst>
            <a:outerShdw sx="100000" sy="100000" kx="0" ky="0" algn="bl" rotWithShape="0" blurRad="50800" dist="19050" dir="5400000">
              <a:srgbClr val="9AA7B6">
                <a:alpha val="28000"/>
              </a:srgbClr>
            </a:outerShdw>
          </a:effectLst>
        </p:spPr>
      </p:sp>
      <p:sp>
        <p:nvSpPr>
          <p:cNvPr id="126" name="Shape 124"/>
          <p:cNvSpPr/>
          <p:nvPr/>
        </p:nvSpPr>
        <p:spPr>
          <a:xfrm>
            <a:off x="10306594" y="5559552"/>
            <a:ext cx="566928" cy="201168"/>
          </a:xfrm>
          <a:prstGeom prst="roundRect">
            <a:avLst>
              <a:gd name="adj" fmla="val 18182"/>
            </a:avLst>
          </a:prstGeom>
          <a:solidFill>
            <a:srgbClr val="1E8A54"/>
          </a:solidFill>
          <a:ln/>
        </p:spPr>
      </p:sp>
      <p:sp>
        <p:nvSpPr>
          <p:cNvPr id="127" name="Text 125"/>
          <p:cNvSpPr/>
          <p:nvPr/>
        </p:nvSpPr>
        <p:spPr>
          <a:xfrm>
            <a:off x="10306594" y="555955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50" dirty="0"/>
          </a:p>
        </p:txBody>
      </p:sp>
      <p:sp>
        <p:nvSpPr>
          <p:cNvPr id="128" name="Text 126"/>
          <p:cNvSpPr/>
          <p:nvPr/>
        </p:nvSpPr>
        <p:spPr>
          <a:xfrm>
            <a:off x="10873522" y="5559552"/>
            <a:ext cx="76679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780" dirty="0"/>
          </a:p>
        </p:txBody>
      </p:sp>
      <p:sp>
        <p:nvSpPr>
          <p:cNvPr id="129" name="Text 127"/>
          <p:cNvSpPr/>
          <p:nvPr/>
        </p:nvSpPr>
        <p:spPr>
          <a:xfrm>
            <a:off x="10288306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Security</a:t>
            </a:r>
            <a:endParaRPr lang="en-US" sz="1050" dirty="0"/>
          </a:p>
        </p:txBody>
      </p:sp>
      <p:sp>
        <p:nvSpPr>
          <p:cNvPr id="130" name="Text 128"/>
          <p:cNvSpPr/>
          <p:nvPr/>
        </p:nvSpPr>
        <p:spPr>
          <a:xfrm>
            <a:off x="457200" y="6473952"/>
            <a:ext cx="112745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Director General leads BS-19, BS-18/TPS and BS-17/Equivalent functions detailed on the following slides.</a:t>
            </a:r>
            <a:endParaRPr lang="en-US" sz="1000" dirty="0"/>
          </a:p>
        </p:txBody>
      </p:sp>
      <p:sp>
        <p:nvSpPr>
          <p:cNvPr id="131" name="Text 129"/>
          <p:cNvSpPr/>
          <p:nvPr/>
        </p:nvSpPr>
        <p:spPr>
          <a:xfrm>
            <a:off x="457200" y="6656832"/>
            <a:ext cx="6400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132" name="Text 130"/>
          <p:cNvSpPr/>
          <p:nvPr/>
        </p:nvSpPr>
        <p:spPr>
          <a:xfrm>
            <a:off x="8074152" y="6656832"/>
            <a:ext cx="3200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Restructuring.xlsx</a:t>
            </a:r>
            <a:endParaRPr lang="en-US" sz="750" dirty="0"/>
          </a:p>
        </p:txBody>
      </p:sp>
      <p:sp>
        <p:nvSpPr>
          <p:cNvPr id="133" name="Text 131"/>
          <p:cNvSpPr/>
          <p:nvPr/>
        </p:nvSpPr>
        <p:spPr>
          <a:xfrm>
            <a:off x="11365992" y="6656832"/>
            <a:ext cx="3657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TDAP Organogram</dc:title>
  <dc:subject>PptxGenJS Presentation</dc:subject>
  <dc:creator>PptxGenJS</dc:creator>
  <cp:lastModifiedBy>PptxGenJS</cp:lastModifiedBy>
  <cp:revision>1</cp:revision>
  <dcterms:created xsi:type="dcterms:W3CDTF">2026-07-26T05:45:08Z</dcterms:created>
  <dcterms:modified xsi:type="dcterms:W3CDTF">2026-07-26T05:45:08Z</dcterms:modified>
</cp:coreProperties>
</file>