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5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499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113659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431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TDAP SANCTIONED STRENGTH COMPARISON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411480" y="676656"/>
            <a:ext cx="113659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7B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Sanctioned  ·  Proposed (Revised) Sanctioned Strength  ·  Ministry of Commerce, Islamabad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411480" y="1865376"/>
            <a:ext cx="82296" cy="347472"/>
          </a:xfrm>
          <a:prstGeom prst="rect">
            <a:avLst/>
          </a:prstGeom>
          <a:solidFill>
            <a:srgbClr val="1CA0A6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" name="Text 3"/>
          <p:cNvSpPr/>
          <p:nvPr/>
        </p:nvSpPr>
        <p:spPr>
          <a:xfrm>
            <a:off x="557784" y="1810512"/>
            <a:ext cx="142646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95000"/>
              </a:lnSpc>
              <a:buNone/>
            </a:pPr>
            <a:r>
              <a:rPr lang="en-US" sz="9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Management
</a:t>
            </a:r>
            <a:r>
              <a:rPr lang="en-US" sz="8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BPS-20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11480" y="2322576"/>
            <a:ext cx="82296" cy="347472"/>
          </a:xfrm>
          <a:prstGeom prst="rect">
            <a:avLst/>
          </a:prstGeom>
          <a:solidFill>
            <a:srgbClr val="E08033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7" name="Text 5"/>
          <p:cNvSpPr/>
          <p:nvPr/>
        </p:nvSpPr>
        <p:spPr>
          <a:xfrm>
            <a:off x="557784" y="2267712"/>
            <a:ext cx="142646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95000"/>
              </a:lnSpc>
              <a:buNone/>
            </a:pPr>
            <a:r>
              <a:rPr lang="en-US" sz="9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Management
</a:t>
            </a:r>
            <a:r>
              <a:rPr lang="en-US" sz="8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BPS-19 / TPS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11480" y="2779776"/>
            <a:ext cx="82296" cy="347472"/>
          </a:xfrm>
          <a:prstGeom prst="rect">
            <a:avLst/>
          </a:prstGeom>
          <a:solidFill>
            <a:srgbClr val="3E8E5A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7"/>
          <p:cNvSpPr/>
          <p:nvPr/>
        </p:nvSpPr>
        <p:spPr>
          <a:xfrm>
            <a:off x="557784" y="2724912"/>
            <a:ext cx="142646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95000"/>
              </a:lnSpc>
              <a:buNone/>
            </a:pPr>
            <a:r>
              <a:rPr lang="en-US" sz="9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 Management
</a:t>
            </a:r>
            <a:r>
              <a:rPr lang="en-US" sz="8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BPS-18 / TPS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11480" y="3236976"/>
            <a:ext cx="82296" cy="347472"/>
          </a:xfrm>
          <a:prstGeom prst="rect">
            <a:avLst/>
          </a:prstGeom>
          <a:solidFill>
            <a:srgbClr val="1F3A63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1" name="Text 9"/>
          <p:cNvSpPr/>
          <p:nvPr/>
        </p:nvSpPr>
        <p:spPr>
          <a:xfrm>
            <a:off x="557784" y="3182112"/>
            <a:ext cx="142646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95000"/>
              </a:lnSpc>
              <a:buNone/>
            </a:pPr>
            <a:r>
              <a:rPr lang="en-US" sz="95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/ Operational
</a:t>
            </a:r>
            <a:r>
              <a:rPr lang="en-US" sz="8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BPS-17 &amp; 18 / TPS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2148840" y="1078992"/>
            <a:ext cx="3017520" cy="603504"/>
          </a:xfrm>
          <a:prstGeom prst="roundRect">
            <a:avLst>
              <a:gd name="adj" fmla="val 9091"/>
            </a:avLst>
          </a:prstGeom>
          <a:solidFill>
            <a:srgbClr val="1F3A63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3" name="Text 11"/>
          <p:cNvSpPr/>
          <p:nvPr/>
        </p:nvSpPr>
        <p:spPr>
          <a:xfrm>
            <a:off x="2221992" y="1097280"/>
            <a:ext cx="2871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SANCTIONED
</a:t>
            </a:r>
            <a:r>
              <a:rPr lang="en-US" sz="900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(CTG + TPS) = TOTAL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148840" y="18105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1097280" y="0"/>
                </a:moveTo>
                <a:lnTo>
                  <a:pt x="1920240" y="0"/>
                </a:lnTo>
                <a:lnTo>
                  <a:pt x="2162556" y="457200"/>
                </a:lnTo>
                <a:lnTo>
                  <a:pt x="854964" y="457200"/>
                </a:lnTo>
                <a:close/>
              </a:path>
            </a:pathLst>
          </a:custGeom>
          <a:solidFill>
            <a:srgbClr val="1CA0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5" name="Text 13"/>
          <p:cNvSpPr/>
          <p:nvPr/>
        </p:nvSpPr>
        <p:spPr>
          <a:xfrm>
            <a:off x="2148840" y="18105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3.4%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148840" y="22677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854964" y="0"/>
                </a:moveTo>
                <a:lnTo>
                  <a:pt x="2162556" y="0"/>
                </a:lnTo>
                <a:lnTo>
                  <a:pt x="2404872" y="457200"/>
                </a:lnTo>
                <a:lnTo>
                  <a:pt x="612648" y="457200"/>
                </a:lnTo>
                <a:close/>
              </a:path>
            </a:pathLst>
          </a:custGeom>
          <a:solidFill>
            <a:srgbClr val="E0803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Text 15"/>
          <p:cNvSpPr/>
          <p:nvPr/>
        </p:nvSpPr>
        <p:spPr>
          <a:xfrm>
            <a:off x="2148840" y="22677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10.3%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2148840" y="27249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612648" y="0"/>
                </a:moveTo>
                <a:lnTo>
                  <a:pt x="2404872" y="0"/>
                </a:lnTo>
                <a:lnTo>
                  <a:pt x="2647188" y="457200"/>
                </a:lnTo>
                <a:lnTo>
                  <a:pt x="370332" y="457200"/>
                </a:lnTo>
                <a:close/>
              </a:path>
            </a:pathLst>
          </a:custGeom>
          <a:solidFill>
            <a:srgbClr val="3E8E5A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Text 17"/>
          <p:cNvSpPr/>
          <p:nvPr/>
        </p:nvSpPr>
        <p:spPr>
          <a:xfrm>
            <a:off x="2148840" y="27249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31.0%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148840" y="31821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370332" y="0"/>
                </a:moveTo>
                <a:lnTo>
                  <a:pt x="2647188" y="0"/>
                </a:lnTo>
                <a:lnTo>
                  <a:pt x="2889504" y="457200"/>
                </a:lnTo>
                <a:lnTo>
                  <a:pt x="128016" y="457200"/>
                </a:lnTo>
                <a:close/>
              </a:path>
            </a:pathLst>
          </a:custGeom>
          <a:solidFill>
            <a:srgbClr val="1F3A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1" name="Text 19"/>
          <p:cNvSpPr/>
          <p:nvPr/>
        </p:nvSpPr>
        <p:spPr>
          <a:xfrm>
            <a:off x="2148840" y="31821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143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54.8%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606040" y="3730752"/>
            <a:ext cx="210312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9050">
            <a:solidFill>
              <a:srgbClr val="1F3A6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1"/>
          <p:cNvSpPr/>
          <p:nvPr/>
        </p:nvSpPr>
        <p:spPr>
          <a:xfrm>
            <a:off x="2606040" y="3730752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= </a:t>
            </a:r>
            <a:r>
              <a:rPr lang="en-US" sz="1300" b="1" dirty="0">
                <a:solidFill>
                  <a:srgbClr val="1F3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260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440680" y="1078992"/>
            <a:ext cx="3017520" cy="603504"/>
          </a:xfrm>
          <a:prstGeom prst="roundRect">
            <a:avLst>
              <a:gd name="adj" fmla="val 9091"/>
            </a:avLst>
          </a:prstGeom>
          <a:solidFill>
            <a:srgbClr val="2E7D4F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5" name="Text 23"/>
          <p:cNvSpPr/>
          <p:nvPr/>
        </p:nvSpPr>
        <p:spPr>
          <a:xfrm>
            <a:off x="5513832" y="1097280"/>
            <a:ext cx="2871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REVISED SANCTIONED
</a:t>
            </a:r>
            <a:r>
              <a:rPr lang="en-US" sz="900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(CTG + TPS) = TOTAL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440680" y="18105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1097280" y="0"/>
                </a:moveTo>
                <a:lnTo>
                  <a:pt x="1920240" y="0"/>
                </a:lnTo>
                <a:lnTo>
                  <a:pt x="2162556" y="457200"/>
                </a:lnTo>
                <a:lnTo>
                  <a:pt x="854964" y="457200"/>
                </a:lnTo>
                <a:close/>
              </a:path>
            </a:pathLst>
          </a:custGeom>
          <a:solidFill>
            <a:srgbClr val="1CA0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7" name="Text 25"/>
          <p:cNvSpPr/>
          <p:nvPr/>
        </p:nvSpPr>
        <p:spPr>
          <a:xfrm>
            <a:off x="5440680" y="18105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5.7%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40680" y="22677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854964" y="0"/>
                </a:moveTo>
                <a:lnTo>
                  <a:pt x="2162556" y="0"/>
                </a:lnTo>
                <a:lnTo>
                  <a:pt x="2404872" y="457200"/>
                </a:lnTo>
                <a:lnTo>
                  <a:pt x="612648" y="457200"/>
                </a:lnTo>
                <a:close/>
              </a:path>
            </a:pathLst>
          </a:custGeom>
          <a:solidFill>
            <a:srgbClr val="E0803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Text 27"/>
          <p:cNvSpPr/>
          <p:nvPr/>
        </p:nvSpPr>
        <p:spPr>
          <a:xfrm>
            <a:off x="5440680" y="22677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18.8%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5440680" y="27249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612648" y="0"/>
                </a:moveTo>
                <a:lnTo>
                  <a:pt x="2404872" y="0"/>
                </a:lnTo>
                <a:lnTo>
                  <a:pt x="2647188" y="457200"/>
                </a:lnTo>
                <a:lnTo>
                  <a:pt x="370332" y="457200"/>
                </a:lnTo>
                <a:close/>
              </a:path>
            </a:pathLst>
          </a:custGeom>
          <a:solidFill>
            <a:srgbClr val="3E8E5A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1" name="Text 29"/>
          <p:cNvSpPr/>
          <p:nvPr/>
        </p:nvSpPr>
        <p:spPr>
          <a:xfrm>
            <a:off x="5440680" y="27249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29.8%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5440680" y="31821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370332" y="0"/>
                </a:moveTo>
                <a:lnTo>
                  <a:pt x="2647188" y="0"/>
                </a:lnTo>
                <a:lnTo>
                  <a:pt x="2889504" y="457200"/>
                </a:lnTo>
                <a:lnTo>
                  <a:pt x="128016" y="457200"/>
                </a:lnTo>
                <a:close/>
              </a:path>
            </a:pathLst>
          </a:custGeom>
          <a:solidFill>
            <a:srgbClr val="1F3A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3" name="Text 31"/>
          <p:cNvSpPr/>
          <p:nvPr/>
        </p:nvSpPr>
        <p:spPr>
          <a:xfrm>
            <a:off x="5440680" y="31821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109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44.5%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5897880" y="3730752"/>
            <a:ext cx="210312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9050">
            <a:solidFill>
              <a:srgbClr val="2E7D4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5" name="Text 33"/>
          <p:cNvSpPr/>
          <p:nvPr/>
        </p:nvSpPr>
        <p:spPr>
          <a:xfrm>
            <a:off x="5897880" y="3730752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= </a:t>
            </a:r>
            <a:r>
              <a:rPr lang="en-US" sz="1300" b="1" dirty="0">
                <a:solidFill>
                  <a:srgbClr val="2E7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242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8732520" y="1078992"/>
            <a:ext cx="3017520" cy="603504"/>
          </a:xfrm>
          <a:prstGeom prst="roundRect">
            <a:avLst>
              <a:gd name="adj" fmla="val 9091"/>
            </a:avLst>
          </a:prstGeom>
          <a:solidFill>
            <a:srgbClr val="7B2D3A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7" name="Text 35"/>
          <p:cNvSpPr/>
          <p:nvPr/>
        </p:nvSpPr>
        <p:spPr>
          <a:xfrm>
            <a:off x="8805672" y="1097280"/>
            <a:ext cx="2871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COMMERCE
</a:t>
            </a:r>
            <a:r>
              <a:rPr lang="en-US" sz="900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8732520" y="18105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1097280" y="0"/>
                </a:moveTo>
                <a:lnTo>
                  <a:pt x="1920240" y="0"/>
                </a:lnTo>
                <a:lnTo>
                  <a:pt x="2162556" y="457200"/>
                </a:lnTo>
                <a:lnTo>
                  <a:pt x="854964" y="457200"/>
                </a:lnTo>
                <a:close/>
              </a:path>
            </a:pathLst>
          </a:custGeom>
          <a:solidFill>
            <a:srgbClr val="1CA0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9" name="Text 37"/>
          <p:cNvSpPr/>
          <p:nvPr/>
        </p:nvSpPr>
        <p:spPr>
          <a:xfrm>
            <a:off x="8732520" y="18105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14.4%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8732520" y="22677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854964" y="0"/>
                </a:moveTo>
                <a:lnTo>
                  <a:pt x="2162556" y="0"/>
                </a:lnTo>
                <a:lnTo>
                  <a:pt x="2404872" y="457200"/>
                </a:lnTo>
                <a:lnTo>
                  <a:pt x="612648" y="457200"/>
                </a:lnTo>
                <a:close/>
              </a:path>
            </a:pathLst>
          </a:custGeom>
          <a:solidFill>
            <a:srgbClr val="E0803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1" name="Text 39"/>
          <p:cNvSpPr/>
          <p:nvPr/>
        </p:nvSpPr>
        <p:spPr>
          <a:xfrm>
            <a:off x="8732520" y="22677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24.3%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8732520" y="27249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612648" y="0"/>
                </a:moveTo>
                <a:lnTo>
                  <a:pt x="2404872" y="0"/>
                </a:lnTo>
                <a:lnTo>
                  <a:pt x="2647188" y="457200"/>
                </a:lnTo>
                <a:lnTo>
                  <a:pt x="370332" y="457200"/>
                </a:lnTo>
                <a:close/>
              </a:path>
            </a:pathLst>
          </a:custGeom>
          <a:solidFill>
            <a:srgbClr val="C9D2D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3" name="Text 41"/>
          <p:cNvSpPr/>
          <p:nvPr/>
        </p:nvSpPr>
        <p:spPr>
          <a:xfrm>
            <a:off x="8732520" y="27249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8732520" y="3182112"/>
            <a:ext cx="3017520" cy="457200"/>
          </a:xfrm>
          <a:custGeom>
            <a:avLst/>
            <a:gdLst/>
            <a:ahLst/>
            <a:cxnLst/>
            <a:rect l="l" t="t" r="r" b="b"/>
            <a:pathLst>
              <a:path w="3017520" h="457200">
                <a:moveTo>
                  <a:pt x="370332" y="0"/>
                </a:moveTo>
                <a:lnTo>
                  <a:pt x="2647188" y="0"/>
                </a:lnTo>
                <a:lnTo>
                  <a:pt x="2889504" y="457200"/>
                </a:lnTo>
                <a:lnTo>
                  <a:pt x="128016" y="457200"/>
                </a:lnTo>
                <a:close/>
              </a:path>
            </a:pathLst>
          </a:custGeom>
          <a:solidFill>
            <a:srgbClr val="1F3A6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5" name="Text 43"/>
          <p:cNvSpPr/>
          <p:nvPr/>
        </p:nvSpPr>
        <p:spPr>
          <a:xfrm>
            <a:off x="8732520" y="3182112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r>
              <a:rPr lang="en-US" sz="85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59.5%</a:t>
            </a:r>
            <a:endParaRPr lang="en-US" sz="1300" dirty="0"/>
          </a:p>
        </p:txBody>
      </p:sp>
      <p:sp>
        <p:nvSpPr>
          <p:cNvPr id="46" name="Shape 44"/>
          <p:cNvSpPr/>
          <p:nvPr/>
        </p:nvSpPr>
        <p:spPr>
          <a:xfrm>
            <a:off x="9189720" y="3730752"/>
            <a:ext cx="2103120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9050">
            <a:solidFill>
              <a:srgbClr val="7B2D3A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7" name="Text 45"/>
          <p:cNvSpPr/>
          <p:nvPr/>
        </p:nvSpPr>
        <p:spPr>
          <a:xfrm>
            <a:off x="9189720" y="3730752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= </a:t>
            </a:r>
            <a:r>
              <a:rPr lang="en-US" sz="1300" b="1" dirty="0">
                <a:solidFill>
                  <a:srgbClr val="7B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109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411480" y="4114800"/>
            <a:ext cx="6126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Sanctioned strength by grade</a:t>
            </a:r>
            <a:endParaRPr lang="en-US" sz="1100" dirty="0"/>
          </a:p>
        </p:txBody>
      </p:sp>
      <p:graphicFrame>
        <p:nvGraphicFramePr>
          <p:cNvPr id="4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676451"/>
              </p:ext>
            </p:extLst>
          </p:nvPr>
        </p:nvGraphicFramePr>
        <p:xfrm>
          <a:off x="411480" y="4370832"/>
          <a:ext cx="6126480" cy="16459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BPS / TPS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Existing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Revised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Ministry, ISB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BPS-20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BPS-19 / TPS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BPS-18 / TPS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BPS-17 &amp; 18 / TPS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027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431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431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431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431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109 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0" name="Text 47"/>
          <p:cNvSpPr/>
          <p:nvPr/>
        </p:nvSpPr>
        <p:spPr>
          <a:xfrm>
            <a:off x="6766560" y="4114800"/>
            <a:ext cx="501091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43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ratio  </a:t>
            </a:r>
            <a:r>
              <a:rPr lang="en-US" sz="9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BPS-20 : BPS-19 : BPS-18 : BPS-17&amp;18</a:t>
            </a:r>
            <a:endParaRPr lang="en-US" sz="1100" dirty="0"/>
          </a:p>
        </p:txBody>
      </p:sp>
      <p:sp>
        <p:nvSpPr>
          <p:cNvPr id="51" name="Shape 48"/>
          <p:cNvSpPr/>
          <p:nvPr/>
        </p:nvSpPr>
        <p:spPr>
          <a:xfrm>
            <a:off x="6766560" y="4370832"/>
            <a:ext cx="5010912" cy="420624"/>
          </a:xfrm>
          <a:prstGeom prst="roundRect">
            <a:avLst>
              <a:gd name="adj" fmla="val 10870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2" name="Shape 49"/>
          <p:cNvSpPr/>
          <p:nvPr/>
        </p:nvSpPr>
        <p:spPr>
          <a:xfrm>
            <a:off x="6766560" y="4425696"/>
            <a:ext cx="82296" cy="310896"/>
          </a:xfrm>
          <a:prstGeom prst="rect">
            <a:avLst/>
          </a:prstGeom>
          <a:solidFill>
            <a:srgbClr val="1F3A63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3" name="Text 50"/>
          <p:cNvSpPr/>
          <p:nvPr/>
        </p:nvSpPr>
        <p:spPr>
          <a:xfrm>
            <a:off x="6931152" y="4370832"/>
            <a:ext cx="275600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30" b="1" dirty="0">
                <a:solidFill>
                  <a:srgbClr val="1F3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SANCTIONED</a:t>
            </a:r>
            <a:endParaRPr lang="en-US" sz="830" dirty="0"/>
          </a:p>
        </p:txBody>
      </p:sp>
      <p:sp>
        <p:nvSpPr>
          <p:cNvPr id="54" name="Text 51"/>
          <p:cNvSpPr/>
          <p:nvPr/>
        </p:nvSpPr>
        <p:spPr>
          <a:xfrm>
            <a:off x="9272016" y="4370832"/>
            <a:ext cx="2395728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431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 :  3  :  9  :  16</a:t>
            </a:r>
            <a:endParaRPr lang="en-US" sz="1300" dirty="0"/>
          </a:p>
        </p:txBody>
      </p:sp>
      <p:sp>
        <p:nvSpPr>
          <p:cNvPr id="55" name="Shape 52"/>
          <p:cNvSpPr/>
          <p:nvPr/>
        </p:nvSpPr>
        <p:spPr>
          <a:xfrm>
            <a:off x="6766560" y="4855464"/>
            <a:ext cx="5010912" cy="420624"/>
          </a:xfrm>
          <a:prstGeom prst="roundRect">
            <a:avLst>
              <a:gd name="adj" fmla="val 10870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6" name="Shape 53"/>
          <p:cNvSpPr/>
          <p:nvPr/>
        </p:nvSpPr>
        <p:spPr>
          <a:xfrm>
            <a:off x="6766560" y="4910328"/>
            <a:ext cx="82296" cy="310896"/>
          </a:xfrm>
          <a:prstGeom prst="rect">
            <a:avLst/>
          </a:prstGeom>
          <a:solidFill>
            <a:srgbClr val="2E7D4F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7" name="Text 54"/>
          <p:cNvSpPr/>
          <p:nvPr/>
        </p:nvSpPr>
        <p:spPr>
          <a:xfrm>
            <a:off x="6931152" y="4855464"/>
            <a:ext cx="275600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30" b="1" dirty="0">
                <a:solidFill>
                  <a:srgbClr val="2E7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REVISED SANCTIONED</a:t>
            </a:r>
            <a:endParaRPr lang="en-US" sz="830" dirty="0"/>
          </a:p>
        </p:txBody>
      </p:sp>
      <p:sp>
        <p:nvSpPr>
          <p:cNvPr id="58" name="Text 55"/>
          <p:cNvSpPr/>
          <p:nvPr/>
        </p:nvSpPr>
        <p:spPr>
          <a:xfrm>
            <a:off x="9272016" y="4855464"/>
            <a:ext cx="2395728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431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 :  3.2  :  5.2  :  7.8</a:t>
            </a:r>
            <a:endParaRPr lang="en-US" sz="1300" dirty="0"/>
          </a:p>
        </p:txBody>
      </p:sp>
      <p:sp>
        <p:nvSpPr>
          <p:cNvPr id="59" name="Shape 56"/>
          <p:cNvSpPr/>
          <p:nvPr/>
        </p:nvSpPr>
        <p:spPr>
          <a:xfrm>
            <a:off x="6766560" y="5340096"/>
            <a:ext cx="5010912" cy="420624"/>
          </a:xfrm>
          <a:prstGeom prst="roundRect">
            <a:avLst>
              <a:gd name="adj" fmla="val 10870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0" name="Shape 57"/>
          <p:cNvSpPr/>
          <p:nvPr/>
        </p:nvSpPr>
        <p:spPr>
          <a:xfrm>
            <a:off x="6766560" y="5394960"/>
            <a:ext cx="82296" cy="310896"/>
          </a:xfrm>
          <a:prstGeom prst="rect">
            <a:avLst/>
          </a:prstGeom>
          <a:solidFill>
            <a:srgbClr val="7B2D3A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1" name="Text 58"/>
          <p:cNvSpPr/>
          <p:nvPr/>
        </p:nvSpPr>
        <p:spPr>
          <a:xfrm>
            <a:off x="6931152" y="5340096"/>
            <a:ext cx="275600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30" b="1" dirty="0">
                <a:solidFill>
                  <a:srgbClr val="7B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COMMERCE, ISLAMABAD</a:t>
            </a:r>
            <a:endParaRPr lang="en-US" sz="830" dirty="0"/>
          </a:p>
        </p:txBody>
      </p:sp>
      <p:sp>
        <p:nvSpPr>
          <p:cNvPr id="62" name="Text 59"/>
          <p:cNvSpPr/>
          <p:nvPr/>
        </p:nvSpPr>
        <p:spPr>
          <a:xfrm>
            <a:off x="9272016" y="5340096"/>
            <a:ext cx="2395728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431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 :  1.6  :  0  :  4.1</a:t>
            </a:r>
            <a:endParaRPr lang="en-US" sz="1300" dirty="0"/>
          </a:p>
        </p:txBody>
      </p:sp>
      <p:sp>
        <p:nvSpPr>
          <p:cNvPr id="63" name="Text 60"/>
          <p:cNvSpPr/>
          <p:nvPr/>
        </p:nvSpPr>
        <p:spPr>
          <a:xfrm>
            <a:off x="2619756" y="5980176"/>
            <a:ext cx="69494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LEADERSHIP  ·  SECRETARIAT</a:t>
            </a:r>
            <a:endParaRPr lang="en-US" sz="850" dirty="0"/>
          </a:p>
        </p:txBody>
      </p:sp>
      <p:sp>
        <p:nvSpPr>
          <p:cNvPr id="64" name="Shape 61"/>
          <p:cNvSpPr/>
          <p:nvPr/>
        </p:nvSpPr>
        <p:spPr>
          <a:xfrm>
            <a:off x="2619756" y="6199632"/>
            <a:ext cx="6949440" cy="420624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5" name="Text 62"/>
          <p:cNvSpPr/>
          <p:nvPr/>
        </p:nvSpPr>
        <p:spPr>
          <a:xfrm>
            <a:off x="2711196" y="6199632"/>
            <a:ext cx="21336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   </a:t>
            </a:r>
            <a:r>
              <a:rPr lang="en-US" sz="1400" b="1" dirty="0">
                <a:solidFill>
                  <a:srgbClr val="1431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000" dirty="0"/>
          </a:p>
        </p:txBody>
      </p:sp>
      <p:sp>
        <p:nvSpPr>
          <p:cNvPr id="66" name="Shape 63"/>
          <p:cNvSpPr/>
          <p:nvPr/>
        </p:nvSpPr>
        <p:spPr>
          <a:xfrm>
            <a:off x="4936236" y="6254496"/>
            <a:ext cx="0" cy="310896"/>
          </a:xfrm>
          <a:prstGeom prst="line">
            <a:avLst/>
          </a:prstGeom>
          <a:noFill/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7" name="Text 64"/>
          <p:cNvSpPr/>
          <p:nvPr/>
        </p:nvSpPr>
        <p:spPr>
          <a:xfrm>
            <a:off x="5027676" y="6199632"/>
            <a:ext cx="21336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02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Secretaries   </a:t>
            </a:r>
            <a:r>
              <a:rPr lang="en-US" sz="1400" b="1" dirty="0">
                <a:solidFill>
                  <a:srgbClr val="1431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000" dirty="0"/>
          </a:p>
        </p:txBody>
      </p:sp>
      <p:sp>
        <p:nvSpPr>
          <p:cNvPr id="68" name="Shape 65"/>
          <p:cNvSpPr/>
          <p:nvPr/>
        </p:nvSpPr>
        <p:spPr>
          <a:xfrm>
            <a:off x="7252716" y="6254496"/>
            <a:ext cx="0" cy="310896"/>
          </a:xfrm>
          <a:prstGeom prst="line">
            <a:avLst/>
          </a:prstGeom>
          <a:noFill/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9" name="Text 66"/>
          <p:cNvSpPr/>
          <p:nvPr/>
        </p:nvSpPr>
        <p:spPr>
          <a:xfrm>
            <a:off x="7344156" y="6199632"/>
            <a:ext cx="21336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7B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  </a:t>
            </a:r>
            <a:r>
              <a:rPr lang="en-US" sz="1400" b="1" dirty="0">
                <a:solidFill>
                  <a:srgbClr val="7B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203</Words>
  <Application>Microsoft Macintosh PowerPoint</Application>
  <PresentationFormat>Custom</PresentationFormat>
  <Paragraphs>61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TDAP Sanctioned Strength Comparison</dc:title>
  <dc:subject>PptxGenJS Presentation</dc:subject>
  <dc:creator>PptxGenJS</dc:creator>
  <cp:lastModifiedBy>SHAHZAIBALI</cp:lastModifiedBy>
  <cp:revision>7</cp:revision>
  <dcterms:created xsi:type="dcterms:W3CDTF">2026-07-26T05:22:41Z</dcterms:created>
  <dcterms:modified xsi:type="dcterms:W3CDTF">2026-07-26T06:22:31Z</dcterms:modified>
</cp:coreProperties>
</file>